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5" r:id="rId5"/>
    <p:sldId id="259" r:id="rId6"/>
    <p:sldId id="266" r:id="rId7"/>
    <p:sldId id="267" r:id="rId8"/>
    <p:sldId id="262" r:id="rId9"/>
    <p:sldId id="269" r:id="rId10"/>
    <p:sldId id="270" r:id="rId11"/>
    <p:sldId id="271" r:id="rId12"/>
    <p:sldId id="272" r:id="rId13"/>
    <p:sldId id="261" r:id="rId14"/>
    <p:sldId id="273" r:id="rId15"/>
    <p:sldId id="260" r:id="rId16"/>
    <p:sldId id="274" r:id="rId17"/>
    <p:sldId id="275" r:id="rId18"/>
    <p:sldId id="276" r:id="rId19"/>
    <p:sldId id="263" r:id="rId20"/>
    <p:sldId id="278" r:id="rId21"/>
    <p:sldId id="277" r:id="rId22"/>
    <p:sldId id="279" r:id="rId23"/>
    <p:sldId id="280" r:id="rId24"/>
    <p:sldId id="281" r:id="rId25"/>
    <p:sldId id="282" r:id="rId26"/>
    <p:sldId id="283" r:id="rId27"/>
    <p:sldId id="286" r:id="rId28"/>
    <p:sldId id="284" r:id="rId29"/>
    <p:sldId id="287" r:id="rId30"/>
    <p:sldId id="264" r:id="rId31"/>
    <p:sldId id="28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8" name="Picture 2" descr="D:\wang\office图表模板\背景素材2\07637\master.jpg"/>
          <p:cNvPicPr>
            <a:picLocks noChangeAspect="1" noChangeArrowheads="1"/>
          </p:cNvPicPr>
          <p:nvPr/>
        </p:nvPicPr>
        <p:blipFill rotWithShape="1">
          <a:blip r:embed="rId2">
            <a:extLst>
              <a:ext uri="{28A0092B-C50C-407E-A947-70E740481C1C}">
                <a14:useLocalDpi xmlns:a14="http://schemas.microsoft.com/office/drawing/2010/main" val="0"/>
              </a:ext>
            </a:extLst>
          </a:blip>
          <a:srcRect t="16876"/>
          <a:stretch/>
        </p:blipFill>
        <p:spPr bwMode="auto">
          <a:xfrm>
            <a:off x="0" y="0"/>
            <a:ext cx="12192000" cy="5700650"/>
          </a:xfrm>
          <a:prstGeom prst="rect">
            <a:avLst/>
          </a:prstGeom>
          <a:noFill/>
          <a:extLst>
            <a:ext uri="{909E8E84-426E-40DD-AFC4-6F175D3DCCD1}">
              <a14:hiddenFill xmlns:a14="http://schemas.microsoft.com/office/drawing/2010/main">
                <a:solidFill>
                  <a:srgbClr val="FFFFFF"/>
                </a:solidFill>
              </a14:hiddenFill>
            </a:ext>
          </a:extLst>
        </p:spPr>
      </p:pic>
      <p:sp>
        <p:nvSpPr>
          <p:cNvPr id="4" name="KSO_FD"/>
          <p:cNvSpPr>
            <a:spLocks noGrp="1"/>
          </p:cNvSpPr>
          <p:nvPr>
            <p:ph type="dt" sz="half" idx="10"/>
          </p:nvPr>
        </p:nvSpPr>
        <p:spPr/>
        <p:txBody>
          <a:bodyPr/>
          <a:lstStyle/>
          <a:p>
            <a:fld id="{6100FDA4-594A-466E-88AA-E4BC7702B78A}" type="datetimeFigureOut">
              <a:rPr lang="zh-CN" altLang="en-US" smtClean="0"/>
              <a:t>2017/6/16</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AA33E68B-88C9-4B73-B259-8DB0754B49BD}" type="slidenum">
              <a:rPr lang="zh-CN" altLang="en-US" smtClean="0"/>
              <a:t>‹#›</a:t>
            </a:fld>
            <a:endParaRPr lang="zh-CN" altLang="en-US"/>
          </a:p>
        </p:txBody>
      </p:sp>
      <p:sp>
        <p:nvSpPr>
          <p:cNvPr id="3" name="KSO_CT2"/>
          <p:cNvSpPr>
            <a:spLocks noGrp="1"/>
          </p:cNvSpPr>
          <p:nvPr>
            <p:ph type="subTitle" idx="1" hasCustomPrompt="1"/>
          </p:nvPr>
        </p:nvSpPr>
        <p:spPr>
          <a:xfrm>
            <a:off x="1454024" y="5986542"/>
            <a:ext cx="9408465" cy="445851"/>
          </a:xfrm>
          <a:noFill/>
        </p:spPr>
        <p:txBody>
          <a:bodyPr>
            <a:noAutofit/>
          </a:bodyPr>
          <a:lstStyle>
            <a:lvl1pPr marL="0" indent="0" algn="ctr">
              <a:buNone/>
              <a:defRPr sz="1800">
                <a:solidFill>
                  <a:schemeClr val="accent2">
                    <a:lumMod val="60000"/>
                    <a:lumOff val="40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hasCustomPrompt="1"/>
          </p:nvPr>
        </p:nvSpPr>
        <p:spPr>
          <a:xfrm>
            <a:off x="1454024" y="4936273"/>
            <a:ext cx="9414265" cy="1010058"/>
          </a:xfrm>
        </p:spPr>
        <p:txBody>
          <a:bodyPr>
            <a:noAutofit/>
          </a:bodyPr>
          <a:lstStyle>
            <a:lvl1pPr algn="ctr">
              <a:defRPr sz="4200">
                <a:solidFill>
                  <a:schemeClr val="accent1">
                    <a:lumMod val="75000"/>
                  </a:schemeClr>
                </a:solidFill>
                <a:effectLst/>
              </a:defRPr>
            </a:lvl1pPr>
          </a:lstStyle>
          <a:p>
            <a:r>
              <a:rPr lang="zh-CN" altLang="en-US" dirty="0" smtClean="0"/>
              <a:t>单击此处添加您的标题文字</a:t>
            </a:r>
            <a:endParaRPr lang="zh-CN" altLang="en-US" dirty="0"/>
          </a:p>
        </p:txBody>
      </p:sp>
    </p:spTree>
    <p:extLst>
      <p:ext uri="{BB962C8B-B14F-4D97-AF65-F5344CB8AC3E}">
        <p14:creationId xmlns:p14="http://schemas.microsoft.com/office/powerpoint/2010/main" val="4277517879"/>
      </p:ext>
    </p:extLst>
  </p:cSld>
  <p:clrMapOvr>
    <a:masterClrMapping/>
  </p:clrMapOvr>
  <p:extLst mod="1">
    <p:ext uri="{DCECCB84-F9BA-43D5-87BE-67443E8EF086}">
      <p15:sldGuideLst xmlns:p15="http://schemas.microsoft.com/office/powerpoint/2012/main">
        <p15:guide id="1" pos="4967">
          <p15:clr>
            <a:srgbClr val="FBAE40"/>
          </p15:clr>
        </p15:guide>
        <p15:guide id="0" orient="horz" pos="2160">
          <p15:clr>
            <a:srgbClr val="FBAE40"/>
          </p15:clr>
        </p15:guide>
        <p15:guide id="2"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p:txBody>
      </p:sp>
      <p:sp>
        <p:nvSpPr>
          <p:cNvPr id="4" name="KSO_FD"/>
          <p:cNvSpPr>
            <a:spLocks noGrp="1"/>
          </p:cNvSpPr>
          <p:nvPr>
            <p:ph type="dt" sz="half" idx="10"/>
          </p:nvPr>
        </p:nvSpPr>
        <p:spPr/>
        <p:txBody>
          <a:bodyPr/>
          <a:lstStyle/>
          <a:p>
            <a:fld id="{6100FDA4-594A-466E-88AA-E4BC7702B78A}" type="datetimeFigureOut">
              <a:rPr lang="zh-CN" altLang="en-US" smtClean="0"/>
              <a:t>2017/6/16</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AA33E68B-88C9-4B73-B259-8DB0754B49BD}" type="slidenum">
              <a:rPr lang="zh-CN" altLang="en-US" smtClean="0"/>
              <a:t>‹#›</a:t>
            </a:fld>
            <a:endParaRPr lang="zh-CN" altLang="en-US"/>
          </a:p>
        </p:txBody>
      </p:sp>
    </p:spTree>
    <p:extLst>
      <p:ext uri="{BB962C8B-B14F-4D97-AF65-F5344CB8AC3E}">
        <p14:creationId xmlns:p14="http://schemas.microsoft.com/office/powerpoint/2010/main" val="216417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smtClean="0"/>
              <a:t>编辑母版文本样式</a:t>
            </a:r>
          </a:p>
          <a:p>
            <a:pPr lvl="1"/>
            <a:r>
              <a:rPr lang="zh-CN" altLang="en-US" smtClean="0"/>
              <a:t>第二级</a:t>
            </a:r>
          </a:p>
        </p:txBody>
      </p:sp>
      <p:sp>
        <p:nvSpPr>
          <p:cNvPr id="4" name="KSO_FD"/>
          <p:cNvSpPr>
            <a:spLocks noGrp="1"/>
          </p:cNvSpPr>
          <p:nvPr>
            <p:ph type="dt" sz="half" idx="10"/>
          </p:nvPr>
        </p:nvSpPr>
        <p:spPr/>
        <p:txBody>
          <a:bodyPr/>
          <a:lstStyle/>
          <a:p>
            <a:fld id="{6100FDA4-594A-466E-88AA-E4BC7702B78A}" type="datetimeFigureOut">
              <a:rPr lang="zh-CN" altLang="en-US" smtClean="0"/>
              <a:t>2017/6/16</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AA33E68B-88C9-4B73-B259-8DB0754B49BD}" type="slidenum">
              <a:rPr lang="zh-CN" altLang="en-US" smtClean="0"/>
              <a:t>‹#›</a:t>
            </a:fld>
            <a:endParaRPr lang="zh-CN" altLang="en-US"/>
          </a:p>
        </p:txBody>
      </p:sp>
    </p:spTree>
    <p:extLst>
      <p:ext uri="{BB962C8B-B14F-4D97-AF65-F5344CB8AC3E}">
        <p14:creationId xmlns:p14="http://schemas.microsoft.com/office/powerpoint/2010/main" val="302134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p>
            <a:pPr lvl="0"/>
            <a:r>
              <a:rPr lang="zh-CN" altLang="en-US" smtClean="0"/>
              <a:t>编辑母版文本样式</a:t>
            </a:r>
          </a:p>
          <a:p>
            <a:pPr lvl="1"/>
            <a:r>
              <a:rPr lang="zh-CN" altLang="en-US" smtClean="0"/>
              <a:t>第二级</a:t>
            </a:r>
          </a:p>
        </p:txBody>
      </p:sp>
      <p:sp>
        <p:nvSpPr>
          <p:cNvPr id="4" name="KSO_FD"/>
          <p:cNvSpPr>
            <a:spLocks noGrp="1"/>
          </p:cNvSpPr>
          <p:nvPr>
            <p:ph type="dt" sz="half" idx="10"/>
          </p:nvPr>
        </p:nvSpPr>
        <p:spPr/>
        <p:txBody>
          <a:bodyPr/>
          <a:lstStyle/>
          <a:p>
            <a:fld id="{6100FDA4-594A-466E-88AA-E4BC7702B78A}" type="datetimeFigureOut">
              <a:rPr lang="zh-CN" altLang="en-US" smtClean="0"/>
              <a:t>2017/6/16</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AA33E68B-88C9-4B73-B259-8DB0754B49BD}" type="slidenum">
              <a:rPr lang="zh-CN" altLang="en-US" smtClean="0"/>
              <a:t>‹#›</a:t>
            </a:fld>
            <a:endParaRPr lang="zh-CN" altLang="en-US"/>
          </a:p>
        </p:txBody>
      </p:sp>
    </p:spTree>
    <p:extLst>
      <p:ext uri="{BB962C8B-B14F-4D97-AF65-F5344CB8AC3E}">
        <p14:creationId xmlns:p14="http://schemas.microsoft.com/office/powerpoint/2010/main" val="132716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5" y="2186581"/>
            <a:ext cx="7994651" cy="1235075"/>
          </a:xfrm>
        </p:spPr>
        <p:txBody>
          <a:bodyPr anchor="b">
            <a:normAutofit/>
          </a:bodyPr>
          <a:lstStyle>
            <a:lvl1pPr algn="ctr">
              <a:defRPr sz="3600">
                <a:solidFill>
                  <a:schemeClr val="accent1">
                    <a:lumMod val="75000"/>
                  </a:schemeClr>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4050893" y="3478805"/>
            <a:ext cx="4090217" cy="440051"/>
          </a:xfrm>
          <a:prstGeom prst="roundRect">
            <a:avLst>
              <a:gd name="adj" fmla="val 50000"/>
            </a:avLst>
          </a:prstGeom>
          <a:solidFill>
            <a:schemeClr val="accent2">
              <a:lumMod val="60000"/>
              <a:lumOff val="4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6100FDA4-594A-466E-88AA-E4BC7702B78A}" type="datetimeFigureOut">
              <a:rPr lang="zh-CN" altLang="en-US" smtClean="0"/>
              <a:t>2017/6/16</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AA33E68B-88C9-4B73-B259-8DB0754B49BD}" type="slidenum">
              <a:rPr lang="zh-CN" altLang="en-US" smtClean="0"/>
              <a:t>‹#›</a:t>
            </a:fld>
            <a:endParaRPr lang="zh-CN" altLang="en-US"/>
          </a:p>
        </p:txBody>
      </p:sp>
    </p:spTree>
    <p:extLst>
      <p:ext uri="{BB962C8B-B14F-4D97-AF65-F5344CB8AC3E}">
        <p14:creationId xmlns:p14="http://schemas.microsoft.com/office/powerpoint/2010/main" val="2195454628"/>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smtClean="0"/>
              <a:t>编辑母版文本样式</a:t>
            </a:r>
          </a:p>
          <a:p>
            <a:pPr lvl="1"/>
            <a:r>
              <a:rPr lang="zh-CN" altLang="en-US" smtClean="0"/>
              <a:t>第二级</a:t>
            </a:r>
          </a:p>
        </p:txBody>
      </p:sp>
      <p:sp>
        <p:nvSpPr>
          <p:cNvPr id="4" name="KSO_BC2"/>
          <p:cNvSpPr>
            <a:spLocks noGrp="1"/>
          </p:cNvSpPr>
          <p:nvPr>
            <p:ph sz="half" idx="2"/>
          </p:nvPr>
        </p:nvSpPr>
        <p:spPr>
          <a:xfrm>
            <a:off x="6519333" y="1244601"/>
            <a:ext cx="5094116" cy="4932363"/>
          </a:xfrm>
        </p:spPr>
        <p:txBody>
          <a:bodyPr/>
          <a:lstStyle/>
          <a:p>
            <a:pPr lvl="0"/>
            <a:r>
              <a:rPr lang="zh-CN" altLang="en-US" smtClean="0"/>
              <a:t>编辑母版文本样式</a:t>
            </a:r>
          </a:p>
          <a:p>
            <a:pPr lvl="1"/>
            <a:r>
              <a:rPr lang="zh-CN" altLang="en-US" smtClean="0"/>
              <a:t>第二级</a:t>
            </a:r>
          </a:p>
        </p:txBody>
      </p:sp>
      <p:sp>
        <p:nvSpPr>
          <p:cNvPr id="5" name="KSO_FD"/>
          <p:cNvSpPr>
            <a:spLocks noGrp="1"/>
          </p:cNvSpPr>
          <p:nvPr>
            <p:ph type="dt" sz="half" idx="10"/>
          </p:nvPr>
        </p:nvSpPr>
        <p:spPr/>
        <p:txBody>
          <a:bodyPr/>
          <a:lstStyle/>
          <a:p>
            <a:fld id="{6100FDA4-594A-466E-88AA-E4BC7702B78A}" type="datetimeFigureOut">
              <a:rPr lang="zh-CN" altLang="en-US" smtClean="0"/>
              <a:t>2017/6/16</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AA33E68B-88C9-4B73-B259-8DB0754B49BD}" type="slidenum">
              <a:rPr lang="zh-CN" altLang="en-US" smtClean="0"/>
              <a:t>‹#›</a:t>
            </a:fld>
            <a:endParaRPr lang="zh-CN" altLang="en-US"/>
          </a:p>
        </p:txBody>
      </p:sp>
    </p:spTree>
    <p:extLst>
      <p:ext uri="{BB962C8B-B14F-4D97-AF65-F5344CB8AC3E}">
        <p14:creationId xmlns:p14="http://schemas.microsoft.com/office/powerpoint/2010/main" val="312076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smtClean="0"/>
              <a:t>编辑母版文本样式</a:t>
            </a:r>
          </a:p>
          <a:p>
            <a:pPr lvl="1"/>
            <a:r>
              <a:rPr lang="zh-CN" altLang="en-US" smtClean="0"/>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smtClean="0"/>
              <a:t>编辑母版文本样式</a:t>
            </a:r>
          </a:p>
          <a:p>
            <a:pPr lvl="1"/>
            <a:r>
              <a:rPr lang="zh-CN" altLang="en-US" smtClean="0"/>
              <a:t>第二级</a:t>
            </a:r>
          </a:p>
        </p:txBody>
      </p:sp>
      <p:sp>
        <p:nvSpPr>
          <p:cNvPr id="7" name="KSO_FD"/>
          <p:cNvSpPr>
            <a:spLocks noGrp="1"/>
          </p:cNvSpPr>
          <p:nvPr>
            <p:ph type="dt" sz="half" idx="10"/>
          </p:nvPr>
        </p:nvSpPr>
        <p:spPr/>
        <p:txBody>
          <a:bodyPr/>
          <a:lstStyle/>
          <a:p>
            <a:fld id="{6100FDA4-594A-466E-88AA-E4BC7702B78A}" type="datetimeFigureOut">
              <a:rPr lang="zh-CN" altLang="en-US" smtClean="0"/>
              <a:t>2017/6/16</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AA33E68B-88C9-4B73-B259-8DB0754B49BD}" type="slidenum">
              <a:rPr lang="zh-CN" altLang="en-US" smtClean="0"/>
              <a:t>‹#›</a:t>
            </a:fld>
            <a:endParaRPr lang="zh-CN" altLang="en-US"/>
          </a:p>
        </p:txBody>
      </p:sp>
    </p:spTree>
    <p:extLst>
      <p:ext uri="{BB962C8B-B14F-4D97-AF65-F5344CB8AC3E}">
        <p14:creationId xmlns:p14="http://schemas.microsoft.com/office/powerpoint/2010/main" val="403034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6100FDA4-594A-466E-88AA-E4BC7702B78A}" type="datetimeFigureOut">
              <a:rPr lang="zh-CN" altLang="en-US" smtClean="0"/>
              <a:t>2017/6/16</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AA33E68B-88C9-4B73-B259-8DB0754B49BD}" type="slidenum">
              <a:rPr lang="zh-CN" altLang="en-US" smtClean="0"/>
              <a:t>‹#›</a:t>
            </a:fld>
            <a:endParaRPr lang="zh-CN" altLang="en-US"/>
          </a:p>
        </p:txBody>
      </p:sp>
    </p:spTree>
    <p:extLst>
      <p:ext uri="{BB962C8B-B14F-4D97-AF65-F5344CB8AC3E}">
        <p14:creationId xmlns:p14="http://schemas.microsoft.com/office/powerpoint/2010/main" val="399147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6100FDA4-594A-466E-88AA-E4BC7702B78A}" type="datetimeFigureOut">
              <a:rPr lang="zh-CN" altLang="en-US" smtClean="0"/>
              <a:t>2017/6/16</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AA33E68B-88C9-4B73-B259-8DB0754B49BD}" type="slidenum">
              <a:rPr lang="zh-CN" altLang="en-US" smtClean="0"/>
              <a:t>‹#›</a:t>
            </a:fld>
            <a:endParaRPr lang="zh-CN" altLang="en-US"/>
          </a:p>
        </p:txBody>
      </p:sp>
    </p:spTree>
    <p:extLst>
      <p:ext uri="{BB962C8B-B14F-4D97-AF65-F5344CB8AC3E}">
        <p14:creationId xmlns:p14="http://schemas.microsoft.com/office/powerpoint/2010/main" val="271592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KSO_FD"/>
          <p:cNvSpPr>
            <a:spLocks noGrp="1"/>
          </p:cNvSpPr>
          <p:nvPr>
            <p:ph type="dt" sz="half" idx="10"/>
          </p:nvPr>
        </p:nvSpPr>
        <p:spPr/>
        <p:txBody>
          <a:bodyPr/>
          <a:lstStyle/>
          <a:p>
            <a:fld id="{6100FDA4-594A-466E-88AA-E4BC7702B78A}" type="datetimeFigureOut">
              <a:rPr lang="zh-CN" altLang="en-US" smtClean="0"/>
              <a:t>2017/6/16</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AA33E68B-88C9-4B73-B259-8DB0754B49BD}" type="slidenum">
              <a:rPr lang="zh-CN" altLang="en-US" smtClean="0"/>
              <a:t>‹#›</a:t>
            </a:fld>
            <a:endParaRPr lang="zh-CN" altLang="en-US"/>
          </a:p>
        </p:txBody>
      </p:sp>
    </p:spTree>
    <p:extLst>
      <p:ext uri="{BB962C8B-B14F-4D97-AF65-F5344CB8AC3E}">
        <p14:creationId xmlns:p14="http://schemas.microsoft.com/office/powerpoint/2010/main" val="416362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KSO_FD"/>
          <p:cNvSpPr>
            <a:spLocks noGrp="1"/>
          </p:cNvSpPr>
          <p:nvPr>
            <p:ph type="dt" sz="half" idx="10"/>
          </p:nvPr>
        </p:nvSpPr>
        <p:spPr/>
        <p:txBody>
          <a:bodyPr/>
          <a:lstStyle/>
          <a:p>
            <a:fld id="{6100FDA4-594A-466E-88AA-E4BC7702B78A}" type="datetimeFigureOut">
              <a:rPr lang="zh-CN" altLang="en-US" smtClean="0"/>
              <a:t>2017/6/16</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AA33E68B-88C9-4B73-B259-8DB0754B49BD}" type="slidenum">
              <a:rPr lang="zh-CN" altLang="en-US" smtClean="0"/>
              <a:t>‹#›</a:t>
            </a:fld>
            <a:endParaRPr lang="zh-CN" altLang="en-US"/>
          </a:p>
        </p:txBody>
      </p:sp>
    </p:spTree>
    <p:extLst>
      <p:ext uri="{BB962C8B-B14F-4D97-AF65-F5344CB8AC3E}">
        <p14:creationId xmlns:p14="http://schemas.microsoft.com/office/powerpoint/2010/main" val="392494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wang\office图表模板\背景素材2\07637\master.jpg"/>
          <p:cNvPicPr>
            <a:picLocks noChangeAspect="1" noChangeArrowheads="1"/>
          </p:cNvPicPr>
          <p:nvPr/>
        </p:nvPicPr>
        <p:blipFill rotWithShape="1">
          <a:blip r:embed="rId13">
            <a:extLst>
              <a:ext uri="{28A0092B-C50C-407E-A947-70E740481C1C}">
                <a14:useLocalDpi xmlns:a14="http://schemas.microsoft.com/office/drawing/2010/main" val="0"/>
              </a:ext>
            </a:extLst>
          </a:blip>
          <a:srcRect t="71500"/>
          <a:stretch/>
        </p:blipFill>
        <p:spPr bwMode="auto">
          <a:xfrm>
            <a:off x="0" y="-5"/>
            <a:ext cx="12192000" cy="1954564"/>
          </a:xfrm>
          <a:prstGeom prst="rect">
            <a:avLst/>
          </a:prstGeom>
          <a:noFill/>
          <a:extLst>
            <a:ext uri="{909E8E84-426E-40DD-AFC4-6F175D3DCCD1}">
              <a14:hiddenFill xmlns:a14="http://schemas.microsoft.com/office/drawing/2010/main">
                <a:solidFill>
                  <a:srgbClr val="FFFFFF"/>
                </a:solidFill>
              </a14:hiddenFill>
            </a:ext>
          </a:extLst>
        </p:spPr>
      </p:pic>
      <p:sp>
        <p:nvSpPr>
          <p:cNvPr id="2" name="KSO_BT1"/>
          <p:cNvSpPr>
            <a:spLocks noGrp="1"/>
          </p:cNvSpPr>
          <p:nvPr>
            <p:ph type="title"/>
          </p:nvPr>
        </p:nvSpPr>
        <p:spPr>
          <a:xfrm>
            <a:off x="558798" y="702500"/>
            <a:ext cx="11056060" cy="69959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0FDA4-594A-466E-88AA-E4BC7702B78A}" type="datetimeFigureOut">
              <a:rPr lang="zh-CN" altLang="en-US" smtClean="0"/>
              <a:t>2017/6/16</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3E68B-88C9-4B73-B259-8DB0754B49BD}" type="slidenum">
              <a:rPr lang="zh-CN" altLang="en-US" smtClean="0"/>
              <a:t>‹#›</a:t>
            </a:fld>
            <a:endParaRPr lang="zh-CN" altLang="en-US"/>
          </a:p>
        </p:txBody>
      </p:sp>
      <p:sp>
        <p:nvSpPr>
          <p:cNvPr id="3" name="KSO_BC1"/>
          <p:cNvSpPr>
            <a:spLocks noGrp="1"/>
          </p:cNvSpPr>
          <p:nvPr>
            <p:ph type="body" idx="1"/>
          </p:nvPr>
        </p:nvSpPr>
        <p:spPr>
          <a:xfrm>
            <a:off x="558799" y="1540432"/>
            <a:ext cx="11056060" cy="502583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Tree>
    <p:extLst>
      <p:ext uri="{BB962C8B-B14F-4D97-AF65-F5344CB8AC3E}">
        <p14:creationId xmlns:p14="http://schemas.microsoft.com/office/powerpoint/2010/main" val="16694563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Arial Black" panose="020B0A04020102020204" pitchFamily="34" charset="0"/>
          <a:ea typeface="微软雅黑" panose="020B0503020204020204" pitchFamily="34" charset="-122"/>
          <a:cs typeface="+mj-cs"/>
        </a:defRPr>
      </a:lvl1pPr>
    </p:titleStyle>
    <p:bodyStyle>
      <a:lvl1pPr marL="357188" indent="-357188" algn="just" defTabSz="914400" rtl="0" eaLnBrk="1" latinLnBrk="0" hangingPunct="1">
        <a:lnSpc>
          <a:spcPct val="110000"/>
        </a:lnSpc>
        <a:spcBef>
          <a:spcPts val="1800"/>
        </a:spcBef>
        <a:spcAft>
          <a:spcPts val="0"/>
        </a:spcAft>
        <a:buClr>
          <a:schemeClr val="accent2">
            <a:lumMod val="75000"/>
          </a:schemeClr>
        </a:buClr>
        <a:buSzPct val="80000"/>
        <a:buFont typeface="Wingdings 2" panose="05020102010507070707" pitchFamily="18" charset="2"/>
        <a:buChar char=""/>
        <a:defRPr sz="2000" kern="1200" baseline="0">
          <a:solidFill>
            <a:schemeClr val="accent1">
              <a:lumMod val="75000"/>
            </a:schemeClr>
          </a:solidFill>
          <a:latin typeface="Arial" panose="020B0604020202020204" pitchFamily="34" charset="0"/>
          <a:ea typeface="微软雅黑" panose="020B0503020204020204" pitchFamily="34" charset="-122"/>
          <a:cs typeface="+mn-cs"/>
        </a:defRPr>
      </a:lvl1pPr>
      <a:lvl2pPr marL="357188" indent="-357188"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47800" y="4836478"/>
            <a:ext cx="9144000" cy="1899602"/>
          </a:xfrm>
        </p:spPr>
        <p:txBody>
          <a:bodyPr>
            <a:normAutofit/>
          </a:bodyPr>
          <a:lstStyle/>
          <a:p>
            <a:r>
              <a:rPr lang="en-US" altLang="zh-CN" dirty="0" err="1">
                <a:solidFill>
                  <a:schemeClr val="tx1"/>
                </a:solidFill>
                <a:latin typeface="Times New Roman" panose="02020603050405020304" pitchFamily="18" charset="0"/>
                <a:cs typeface="Times New Roman" panose="02020603050405020304" pitchFamily="18" charset="0"/>
              </a:rPr>
              <a:t>Ümmühan</a:t>
            </a:r>
            <a:r>
              <a:rPr lang="en-US" altLang="zh-CN" dirty="0">
                <a:solidFill>
                  <a:schemeClr val="tx1"/>
                </a:solidFill>
                <a:latin typeface="Times New Roman" panose="02020603050405020304" pitchFamily="18" charset="0"/>
                <a:cs typeface="Times New Roman" panose="02020603050405020304" pitchFamily="18" charset="0"/>
              </a:rPr>
              <a:t> </a:t>
            </a:r>
            <a:r>
              <a:rPr lang="en-US" altLang="zh-CN" dirty="0" err="1">
                <a:solidFill>
                  <a:schemeClr val="tx1"/>
                </a:solidFill>
                <a:latin typeface="Times New Roman" panose="02020603050405020304" pitchFamily="18" charset="0"/>
                <a:cs typeface="Times New Roman" panose="02020603050405020304" pitchFamily="18" charset="0"/>
              </a:rPr>
              <a:t>Avcı</a:t>
            </a:r>
            <a:r>
              <a:rPr lang="en-US" altLang="zh-CN" dirty="0">
                <a:solidFill>
                  <a:schemeClr val="tx1"/>
                </a:solidFill>
                <a:latin typeface="Times New Roman" panose="02020603050405020304" pitchFamily="18" charset="0"/>
                <a:cs typeface="Times New Roman" panose="02020603050405020304" pitchFamily="18" charset="0"/>
              </a:rPr>
              <a:t> </a:t>
            </a:r>
            <a:r>
              <a:rPr lang="en-US" altLang="zh-CN" dirty="0" err="1" smtClean="0">
                <a:solidFill>
                  <a:schemeClr val="tx1"/>
                </a:solidFill>
                <a:latin typeface="Times New Roman" panose="02020603050405020304" pitchFamily="18" charset="0"/>
                <a:cs typeface="Times New Roman" panose="02020603050405020304" pitchFamily="18" charset="0"/>
              </a:rPr>
              <a:t>Yücel</a:t>
            </a:r>
            <a:r>
              <a:rPr lang="zh-CN" altLang="en-US" dirty="0" smtClean="0">
                <a:solidFill>
                  <a:schemeClr val="tx1"/>
                </a:solidFill>
                <a:latin typeface="Times New Roman" panose="02020603050405020304" pitchFamily="18" charset="0"/>
                <a:cs typeface="Times New Roman" panose="02020603050405020304" pitchFamily="18" charset="0"/>
              </a:rPr>
              <a:t>，</a:t>
            </a:r>
            <a:r>
              <a:rPr lang="en-US" altLang="zh-CN" dirty="0" err="1">
                <a:solidFill>
                  <a:schemeClr val="tx1"/>
                </a:solidFill>
                <a:latin typeface="Times New Roman" panose="02020603050405020304" pitchFamily="18" charset="0"/>
                <a:cs typeface="Times New Roman" panose="02020603050405020304" pitchFamily="18" charset="0"/>
              </a:rPr>
              <a:t>Yasemin</a:t>
            </a:r>
            <a:r>
              <a:rPr lang="en-US" altLang="zh-CN" dirty="0">
                <a:solidFill>
                  <a:schemeClr val="tx1"/>
                </a:solidFill>
                <a:latin typeface="Times New Roman" panose="02020603050405020304" pitchFamily="18" charset="0"/>
                <a:cs typeface="Times New Roman" panose="02020603050405020304" pitchFamily="18" charset="0"/>
              </a:rPr>
              <a:t> </a:t>
            </a:r>
            <a:r>
              <a:rPr lang="en-US" altLang="zh-CN" dirty="0" err="1">
                <a:solidFill>
                  <a:schemeClr val="tx1"/>
                </a:solidFill>
                <a:latin typeface="Times New Roman" panose="02020603050405020304" pitchFamily="18" charset="0"/>
                <a:cs typeface="Times New Roman" panose="02020603050405020304" pitchFamily="18" charset="0"/>
              </a:rPr>
              <a:t>Koçak</a:t>
            </a:r>
            <a:r>
              <a:rPr lang="en-US" altLang="zh-CN" dirty="0">
                <a:solidFill>
                  <a:schemeClr val="tx1"/>
                </a:solidFill>
                <a:latin typeface="Times New Roman" panose="02020603050405020304" pitchFamily="18" charset="0"/>
                <a:cs typeface="Times New Roman" panose="02020603050405020304" pitchFamily="18" charset="0"/>
              </a:rPr>
              <a:t> </a:t>
            </a:r>
            <a:r>
              <a:rPr lang="en-US" altLang="zh-CN" dirty="0" err="1">
                <a:solidFill>
                  <a:schemeClr val="tx1"/>
                </a:solidFill>
                <a:latin typeface="Times New Roman" panose="02020603050405020304" pitchFamily="18" charset="0"/>
                <a:cs typeface="Times New Roman" panose="02020603050405020304" pitchFamily="18" charset="0"/>
              </a:rPr>
              <a:t>Usluel</a:t>
            </a:r>
            <a:endParaRPr lang="en-US" altLang="zh-CN" dirty="0" smtClean="0">
              <a:solidFill>
                <a:schemeClr val="tx1"/>
              </a:solidFill>
              <a:latin typeface="Times New Roman" panose="02020603050405020304" pitchFamily="18" charset="0"/>
              <a:cs typeface="Times New Roman" panose="02020603050405020304" pitchFamily="18" charset="0"/>
            </a:endParaRPr>
          </a:p>
          <a:p>
            <a:r>
              <a:rPr lang="en-US" altLang="zh-CN" dirty="0">
                <a:solidFill>
                  <a:schemeClr val="tx1"/>
                </a:solidFill>
                <a:latin typeface="Times New Roman" panose="02020603050405020304" pitchFamily="18" charset="0"/>
                <a:cs typeface="Times New Roman" panose="02020603050405020304" pitchFamily="18" charset="0"/>
              </a:rPr>
              <a:t>Computers &amp; Education 97 (2016</a:t>
            </a:r>
            <a:r>
              <a:rPr lang="en-US" altLang="zh-CN" dirty="0" smtClean="0">
                <a:solidFill>
                  <a:schemeClr val="tx1"/>
                </a:solidFill>
                <a:latin typeface="Times New Roman" panose="02020603050405020304" pitchFamily="18" charset="0"/>
                <a:cs typeface="Times New Roman" panose="02020603050405020304" pitchFamily="18" charset="0"/>
              </a:rPr>
              <a:t>)</a:t>
            </a:r>
            <a:r>
              <a:rPr lang="zh-CN" altLang="en-US" dirty="0" smtClean="0">
                <a:solidFill>
                  <a:schemeClr val="tx1"/>
                </a:solidFill>
                <a:latin typeface="Times New Roman" panose="02020603050405020304" pitchFamily="18" charset="0"/>
                <a:cs typeface="Times New Roman" panose="02020603050405020304" pitchFamily="18" charset="0"/>
              </a:rPr>
              <a:t>：</a:t>
            </a:r>
            <a:r>
              <a:rPr lang="en-US" altLang="zh-CN" dirty="0" smtClean="0">
                <a:solidFill>
                  <a:schemeClr val="tx1"/>
                </a:solidFill>
                <a:latin typeface="Times New Roman" panose="02020603050405020304" pitchFamily="18" charset="0"/>
                <a:cs typeface="Times New Roman" panose="02020603050405020304" pitchFamily="18" charset="0"/>
              </a:rPr>
              <a:t> 31-48</a:t>
            </a:r>
          </a:p>
          <a:p>
            <a:r>
              <a:rPr lang="en-US" altLang="zh-CN" dirty="0" smtClean="0">
                <a:solidFill>
                  <a:schemeClr val="tx1"/>
                </a:solidFill>
                <a:latin typeface="Times New Roman" panose="02020603050405020304" pitchFamily="18" charset="0"/>
                <a:cs typeface="Times New Roman" panose="02020603050405020304" pitchFamily="18" charset="0"/>
              </a:rPr>
              <a:t>JCR</a:t>
            </a:r>
            <a:r>
              <a:rPr lang="zh-CN" altLang="en-US" dirty="0" smtClean="0">
                <a:solidFill>
                  <a:schemeClr val="tx1"/>
                </a:solidFill>
                <a:latin typeface="Times New Roman" panose="02020603050405020304" pitchFamily="18" charset="0"/>
                <a:cs typeface="Times New Roman" panose="02020603050405020304" pitchFamily="18" charset="0"/>
              </a:rPr>
              <a:t>分区：</a:t>
            </a:r>
            <a:r>
              <a:rPr lang="en-US" altLang="zh-CN" dirty="0" smtClean="0">
                <a:solidFill>
                  <a:schemeClr val="tx1"/>
                </a:solidFill>
                <a:latin typeface="Times New Roman" panose="02020603050405020304" pitchFamily="18" charset="0"/>
                <a:cs typeface="Times New Roman" panose="02020603050405020304" pitchFamily="18" charset="0"/>
              </a:rPr>
              <a:t>Q1</a:t>
            </a:r>
            <a:r>
              <a:rPr lang="zh-CN" altLang="en-US" dirty="0" smtClean="0">
                <a:solidFill>
                  <a:schemeClr val="tx1"/>
                </a:solidFill>
                <a:latin typeface="Times New Roman" panose="02020603050405020304" pitchFamily="18" charset="0"/>
                <a:cs typeface="Times New Roman" panose="02020603050405020304" pitchFamily="18" charset="0"/>
              </a:rPr>
              <a:t>，影响因子：</a:t>
            </a:r>
            <a:r>
              <a:rPr lang="en-US" altLang="zh-CN" dirty="0" smtClean="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2.63</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2" name="标题 1"/>
          <p:cNvSpPr>
            <a:spLocks noGrp="1"/>
          </p:cNvSpPr>
          <p:nvPr>
            <p:ph type="title"/>
          </p:nvPr>
        </p:nvSpPr>
        <p:spPr>
          <a:xfrm>
            <a:off x="0" y="0"/>
            <a:ext cx="12192000" cy="3429000"/>
          </a:xfrm>
          <a:solidFill>
            <a:srgbClr val="BCBCD4"/>
          </a:solidFill>
        </p:spPr>
        <p:txBody>
          <a:bodyPr>
            <a:normAutofit/>
          </a:bodyPr>
          <a:lstStyle/>
          <a:p>
            <a:r>
              <a:rPr lang="en-US" altLang="zh-CN" sz="3200" dirty="0" smtClean="0">
                <a:solidFill>
                  <a:srgbClr val="FFFF00"/>
                </a:solidFill>
                <a:latin typeface="Aharoni" panose="02010803020104030203" pitchFamily="2" charset="-79"/>
                <a:cs typeface="Aharoni" panose="02010803020104030203" pitchFamily="2" charset="-79"/>
              </a:rPr>
              <a:t>Knowledge building and the quantity, content and quality of the interaction and participation of students in an online collaborative learning environment</a:t>
            </a:r>
            <a:br>
              <a:rPr lang="en-US" altLang="zh-CN" sz="3200" dirty="0" smtClean="0">
                <a:solidFill>
                  <a:srgbClr val="FFFF00"/>
                </a:solidFill>
                <a:latin typeface="Aharoni" panose="02010803020104030203" pitchFamily="2" charset="-79"/>
                <a:cs typeface="Aharoni" panose="02010803020104030203" pitchFamily="2" charset="-79"/>
              </a:rPr>
            </a:br>
            <a:r>
              <a:rPr lang="zh-CN" altLang="en-US" sz="3200" dirty="0">
                <a:solidFill>
                  <a:srgbClr val="FFFF00"/>
                </a:solidFill>
                <a:latin typeface="Aharoni" panose="02010803020104030203" pitchFamily="2" charset="-79"/>
                <a:cs typeface="Aharoni" panose="02010803020104030203" pitchFamily="2" charset="-79"/>
              </a:rPr>
              <a:t>知识</a:t>
            </a:r>
            <a:r>
              <a:rPr lang="zh-CN" altLang="en-US" sz="3200" dirty="0" smtClean="0">
                <a:solidFill>
                  <a:srgbClr val="FFFF00"/>
                </a:solidFill>
                <a:latin typeface="Aharoni" panose="02010803020104030203" pitchFamily="2" charset="-79"/>
                <a:cs typeface="Aharoni" panose="02010803020104030203" pitchFamily="2" charset="-79"/>
              </a:rPr>
              <a:t>建构与学生在线协作学习环境中交互和参与的数量、内容及质量</a:t>
            </a:r>
            <a:r>
              <a:rPr lang="en-US" altLang="zh-CN" sz="3200" dirty="0" smtClean="0">
                <a:solidFill>
                  <a:srgbClr val="FFFF00"/>
                </a:solidFill>
                <a:latin typeface="Aharoni" panose="02010803020104030203" pitchFamily="2" charset="-79"/>
                <a:cs typeface="Aharoni" panose="02010803020104030203" pitchFamily="2" charset="-79"/>
              </a:rPr>
              <a:t/>
            </a:r>
            <a:br>
              <a:rPr lang="en-US" altLang="zh-CN" sz="3200" dirty="0" smtClean="0">
                <a:solidFill>
                  <a:srgbClr val="FFFF00"/>
                </a:solidFill>
                <a:latin typeface="Aharoni" panose="02010803020104030203" pitchFamily="2" charset="-79"/>
                <a:cs typeface="Aharoni" panose="02010803020104030203" pitchFamily="2" charset="-79"/>
              </a:rPr>
            </a:br>
            <a:endParaRPr lang="zh-CN" altLang="en-US" sz="3200" dirty="0">
              <a:solidFill>
                <a:srgbClr val="FFFF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21194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Theoretical framework</a:t>
            </a:r>
            <a:endParaRPr lang="zh-CN" altLang="en-US" dirty="0"/>
          </a:p>
        </p:txBody>
      </p:sp>
      <p:sp>
        <p:nvSpPr>
          <p:cNvPr id="3" name="内容占位符 2"/>
          <p:cNvSpPr>
            <a:spLocks noGrp="1"/>
          </p:cNvSpPr>
          <p:nvPr>
            <p:ph idx="1"/>
          </p:nvPr>
        </p:nvSpPr>
        <p:spPr>
          <a:xfrm>
            <a:off x="838200" y="1825626"/>
            <a:ext cx="10515600" cy="2611120"/>
          </a:xfrm>
        </p:spPr>
        <p:txBody>
          <a:bodyPr>
            <a:normAutofit fontScale="92500"/>
          </a:bodyPr>
          <a:lstStyle/>
          <a:p>
            <a:pPr algn="just"/>
            <a:r>
              <a:rPr lang="en-US" altLang="zh-CN" sz="2400" dirty="0" smtClean="0">
                <a:latin typeface="Times New Roman" panose="02020603050405020304" pitchFamily="18" charset="0"/>
                <a:cs typeface="Times New Roman" panose="02020603050405020304" pitchFamily="18" charset="0"/>
              </a:rPr>
              <a:t>Knowledge </a:t>
            </a:r>
            <a:r>
              <a:rPr lang="en-US" altLang="zh-CN" sz="2400" dirty="0">
                <a:latin typeface="Times New Roman" panose="02020603050405020304" pitchFamily="18" charset="0"/>
                <a:cs typeface="Times New Roman" panose="02020603050405020304" pitchFamily="18" charset="0"/>
              </a:rPr>
              <a:t>building process and online collaborative </a:t>
            </a:r>
            <a:r>
              <a:rPr lang="en-US" altLang="zh-CN" sz="2400" dirty="0" smtClean="0">
                <a:latin typeface="Times New Roman" panose="02020603050405020304" pitchFamily="18" charset="0"/>
                <a:cs typeface="Times New Roman" panose="02020603050405020304" pitchFamily="18" charset="0"/>
              </a:rPr>
              <a:t>learning</a:t>
            </a:r>
          </a:p>
          <a:p>
            <a:pPr marL="0" indent="0" algn="just">
              <a:buNone/>
            </a:pPr>
            <a:r>
              <a:rPr lang="en-US" altLang="zh-CN" sz="2400" dirty="0">
                <a:latin typeface="Times New Roman" panose="02020603050405020304" pitchFamily="18" charset="0"/>
                <a:cs typeface="Times New Roman" panose="02020603050405020304" pitchFamily="18" charset="0"/>
              </a:rPr>
              <a:t>Collaborative learning is a pedagogical process that encourages students to discuss information and problems from different perspectives, and to elaborate and refine their understanding to re- and co-construct (new) knowledge or to solve a problem (</a:t>
            </a:r>
            <a:r>
              <a:rPr lang="en-US" altLang="zh-CN" sz="2400" dirty="0" err="1">
                <a:latin typeface="Times New Roman" panose="02020603050405020304" pitchFamily="18" charset="0"/>
                <a:cs typeface="Times New Roman" panose="02020603050405020304" pitchFamily="18" charset="0"/>
              </a:rPr>
              <a:t>Veerman</a:t>
            </a:r>
            <a:r>
              <a:rPr lang="en-US" altLang="zh-CN" sz="2400" dirty="0">
                <a:latin typeface="Times New Roman" panose="02020603050405020304" pitchFamily="18" charset="0"/>
                <a:cs typeface="Times New Roman" panose="02020603050405020304" pitchFamily="18" charset="0"/>
              </a:rPr>
              <a:t>, 2000). This kind of learning environment provides students with the opportunity to participate in discussions and gives them the responsibility for their own learning. </a:t>
            </a:r>
            <a:endParaRPr lang="zh-CN" altLang="zh-CN" sz="2400" dirty="0">
              <a:latin typeface="Times New Roman" panose="02020603050405020304" pitchFamily="18" charset="0"/>
              <a:cs typeface="Times New Roman" panose="02020603050405020304" pitchFamily="18" charset="0"/>
            </a:endParaRPr>
          </a:p>
        </p:txBody>
      </p:sp>
      <p:sp>
        <p:nvSpPr>
          <p:cNvPr id="4" name="矩形 3"/>
          <p:cNvSpPr/>
          <p:nvPr/>
        </p:nvSpPr>
        <p:spPr>
          <a:xfrm>
            <a:off x="838200" y="4436745"/>
            <a:ext cx="10515600" cy="1754326"/>
          </a:xfrm>
          <a:prstGeom prst="rect">
            <a:avLst/>
          </a:prstGeom>
        </p:spPr>
        <p:txBody>
          <a:bodyPr wrap="square">
            <a:spAutoFit/>
          </a:bodyPr>
          <a:lstStyle/>
          <a:p>
            <a:pPr algn="just">
              <a:lnSpc>
                <a:spcPct val="150000"/>
              </a:lnSpc>
              <a:spcAft>
                <a:spcPts val="0"/>
              </a:spcAft>
            </a:pPr>
            <a:r>
              <a:rPr lang="zh-CN" altLang="en-US" sz="2400" kern="100" dirty="0" smtClean="0">
                <a:latin typeface="宋体" panose="02010600030101010101" pitchFamily="2" charset="-122"/>
                <a:ea typeface="宋体" panose="02010600030101010101" pitchFamily="2" charset="-122"/>
                <a:cs typeface="Times New Roman" panose="02020603050405020304" pitchFamily="18" charset="0"/>
              </a:rPr>
              <a:t>合作学习鼓励学生从不同的角度讨论信息和问题，并阐述和完善自己的理解重新构建（新的）知识或解决一个问题。这种学习环境为学生提供了参与讨论的机会，让学生为他们的学习负责。</a:t>
            </a:r>
            <a:endParaRPr lang="zh-CN" altLang="zh-CN" sz="2400" kern="1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1153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Theoretical framework</a:t>
            </a:r>
            <a:endParaRPr lang="zh-CN" altLang="en-US" dirty="0"/>
          </a:p>
        </p:txBody>
      </p:sp>
      <p:sp>
        <p:nvSpPr>
          <p:cNvPr id="3" name="内容占位符 2"/>
          <p:cNvSpPr>
            <a:spLocks noGrp="1"/>
          </p:cNvSpPr>
          <p:nvPr>
            <p:ph idx="1"/>
          </p:nvPr>
        </p:nvSpPr>
        <p:spPr>
          <a:xfrm>
            <a:off x="838200" y="1825626"/>
            <a:ext cx="10515600" cy="2611120"/>
          </a:xfrm>
        </p:spPr>
        <p:txBody>
          <a:bodyPr>
            <a:normAutofit lnSpcReduction="10000"/>
          </a:bodyPr>
          <a:lstStyle/>
          <a:p>
            <a:pPr algn="just"/>
            <a:r>
              <a:rPr lang="en-US" altLang="zh-CN" sz="2400" dirty="0" smtClean="0">
                <a:latin typeface="Times New Roman" panose="02020603050405020304" pitchFamily="18" charset="0"/>
                <a:cs typeface="Times New Roman" panose="02020603050405020304" pitchFamily="18" charset="0"/>
              </a:rPr>
              <a:t>Knowledge </a:t>
            </a:r>
            <a:r>
              <a:rPr lang="en-US" altLang="zh-CN" sz="2400" dirty="0">
                <a:latin typeface="Times New Roman" panose="02020603050405020304" pitchFamily="18" charset="0"/>
                <a:cs typeface="Times New Roman" panose="02020603050405020304" pitchFamily="18" charset="0"/>
              </a:rPr>
              <a:t>building process and online collaborative </a:t>
            </a:r>
            <a:r>
              <a:rPr lang="en-US" altLang="zh-CN" sz="2400" dirty="0" smtClean="0">
                <a:latin typeface="Times New Roman" panose="02020603050405020304" pitchFamily="18" charset="0"/>
                <a:cs typeface="Times New Roman" panose="02020603050405020304" pitchFamily="18" charset="0"/>
              </a:rPr>
              <a:t>learning</a:t>
            </a:r>
          </a:p>
          <a:p>
            <a:pPr marL="0" indent="0" algn="just">
              <a:buNone/>
            </a:pPr>
            <a:r>
              <a:rPr lang="en-US" altLang="zh-CN" sz="2400" dirty="0" smtClean="0">
                <a:latin typeface="Times New Roman" panose="02020603050405020304" pitchFamily="18" charset="0"/>
                <a:cs typeface="Times New Roman" panose="02020603050405020304" pitchFamily="18" charset="0"/>
              </a:rPr>
              <a:t>It </a:t>
            </a:r>
            <a:r>
              <a:rPr lang="en-US" altLang="zh-CN" sz="2400" dirty="0">
                <a:latin typeface="Times New Roman" panose="02020603050405020304" pitchFamily="18" charset="0"/>
                <a:cs typeface="Times New Roman" panose="02020603050405020304" pitchFamily="18" charset="0"/>
              </a:rPr>
              <a:t>is not guaranteed that all participators within the online collaborative learning environments will contribute to the knowledge building process or that a collaborative structure will be provided (</a:t>
            </a:r>
            <a:r>
              <a:rPr lang="en-US" altLang="zh-CN" sz="2400" dirty="0" err="1">
                <a:latin typeface="Times New Roman" panose="02020603050405020304" pitchFamily="18" charset="0"/>
                <a:cs typeface="Times New Roman" panose="02020603050405020304" pitchFamily="18" charset="0"/>
              </a:rPr>
              <a:t>Kreijns</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Kirschner</a:t>
            </a:r>
            <a:r>
              <a:rPr lang="en-US" altLang="zh-CN" sz="2400" dirty="0">
                <a:latin typeface="Times New Roman" panose="02020603050405020304" pitchFamily="18" charset="0"/>
                <a:cs typeface="Times New Roman" panose="02020603050405020304" pitchFamily="18" charset="0"/>
              </a:rPr>
              <a:t>, &amp; </a:t>
            </a:r>
            <a:r>
              <a:rPr lang="en-US" altLang="zh-CN" sz="2400" dirty="0" err="1">
                <a:latin typeface="Times New Roman" panose="02020603050405020304" pitchFamily="18" charset="0"/>
                <a:cs typeface="Times New Roman" panose="02020603050405020304" pitchFamily="18" charset="0"/>
              </a:rPr>
              <a:t>Jochems</a:t>
            </a:r>
            <a:r>
              <a:rPr lang="en-US" altLang="zh-CN" sz="2400" dirty="0">
                <a:latin typeface="Times New Roman" panose="02020603050405020304" pitchFamily="18" charset="0"/>
                <a:cs typeface="Times New Roman" panose="02020603050405020304" pitchFamily="18" charset="0"/>
              </a:rPr>
              <a:t>, 2003). Interaction and participation within these environments thus need to be examined in detail. </a:t>
            </a:r>
            <a:endParaRPr lang="zh-CN" altLang="zh-CN" sz="2400" dirty="0">
              <a:latin typeface="Times New Roman" panose="02020603050405020304" pitchFamily="18" charset="0"/>
              <a:cs typeface="Times New Roman" panose="02020603050405020304" pitchFamily="18" charset="0"/>
            </a:endParaRPr>
          </a:p>
        </p:txBody>
      </p:sp>
      <p:sp>
        <p:nvSpPr>
          <p:cNvPr id="4" name="矩形 3"/>
          <p:cNvSpPr/>
          <p:nvPr/>
        </p:nvSpPr>
        <p:spPr>
          <a:xfrm>
            <a:off x="838200" y="4436745"/>
            <a:ext cx="10515600" cy="1113766"/>
          </a:xfrm>
          <a:prstGeom prst="rect">
            <a:avLst/>
          </a:prstGeom>
        </p:spPr>
        <p:txBody>
          <a:bodyPr wrap="square">
            <a:spAutoFit/>
          </a:bodyPr>
          <a:lstStyle/>
          <a:p>
            <a:pPr algn="just">
              <a:lnSpc>
                <a:spcPct val="150000"/>
              </a:lnSpc>
              <a:spcAft>
                <a:spcPts val="0"/>
              </a:spcAft>
            </a:pPr>
            <a:r>
              <a:rPr lang="zh-CN" altLang="en-US" sz="2400" kern="100" dirty="0" smtClean="0">
                <a:latin typeface="宋体" panose="02010600030101010101" pitchFamily="2" charset="-122"/>
                <a:ea typeface="宋体" panose="02010600030101010101" pitchFamily="2" charset="-122"/>
                <a:cs typeface="Times New Roman" panose="02020603050405020304" pitchFamily="18" charset="0"/>
              </a:rPr>
              <a:t>然而，不能保证在网络协作学习环境中，所有参与者都有助于知识建构，或者提供一个协同结构。因此，需要详细探究这些环境中的交互和参与。</a:t>
            </a:r>
            <a:endParaRPr lang="zh-CN" altLang="zh-CN" sz="2400" kern="1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6046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Theoretical framework</a:t>
            </a:r>
            <a:endParaRPr lang="zh-CN" altLang="en-US" dirty="0"/>
          </a:p>
        </p:txBody>
      </p:sp>
      <p:sp>
        <p:nvSpPr>
          <p:cNvPr id="3" name="内容占位符 2"/>
          <p:cNvSpPr>
            <a:spLocks noGrp="1"/>
          </p:cNvSpPr>
          <p:nvPr>
            <p:ph idx="1"/>
          </p:nvPr>
        </p:nvSpPr>
        <p:spPr>
          <a:xfrm>
            <a:off x="838200" y="1825626"/>
            <a:ext cx="10515600" cy="3645534"/>
          </a:xfrm>
        </p:spPr>
        <p:txBody>
          <a:bodyPr>
            <a:normAutofit fontScale="92500" lnSpcReduction="10000"/>
          </a:bodyPr>
          <a:lstStyle/>
          <a:p>
            <a:pPr algn="just"/>
            <a:r>
              <a:rPr lang="en-US" altLang="zh-CN" sz="2400" dirty="0" smtClean="0">
                <a:latin typeface="Times New Roman" panose="02020603050405020304" pitchFamily="18" charset="0"/>
                <a:cs typeface="Times New Roman" panose="02020603050405020304" pitchFamily="18" charset="0"/>
              </a:rPr>
              <a:t>Interaction </a:t>
            </a:r>
            <a:r>
              <a:rPr lang="en-US" altLang="zh-CN" sz="2400" dirty="0">
                <a:latin typeface="Times New Roman" panose="02020603050405020304" pitchFamily="18" charset="0"/>
                <a:cs typeface="Times New Roman" panose="02020603050405020304" pitchFamily="18" charset="0"/>
              </a:rPr>
              <a:t>and participation in online collaborative learning environments </a:t>
            </a:r>
            <a:endParaRPr lang="en-US" altLang="zh-CN" sz="2400" dirty="0" smtClean="0">
              <a:latin typeface="Times New Roman" panose="02020603050405020304" pitchFamily="18" charset="0"/>
              <a:cs typeface="Times New Roman" panose="02020603050405020304" pitchFamily="18" charset="0"/>
            </a:endParaRPr>
          </a:p>
          <a:p>
            <a:pPr marL="0" indent="0" algn="just">
              <a:buNone/>
            </a:pPr>
            <a:r>
              <a:rPr lang="en-US" altLang="zh-CN" sz="2400" dirty="0">
                <a:latin typeface="Times New Roman" panose="02020603050405020304" pitchFamily="18" charset="0"/>
                <a:cs typeface="Times New Roman" panose="02020603050405020304" pitchFamily="18" charset="0"/>
              </a:rPr>
              <a:t>The literature considers that online interaction and participation are key drivers for learning (</a:t>
            </a:r>
            <a:r>
              <a:rPr lang="en-US" altLang="zh-CN" sz="2400" dirty="0" err="1">
                <a:latin typeface="Times New Roman" panose="02020603050405020304" pitchFamily="18" charset="0"/>
                <a:cs typeface="Times New Roman" panose="02020603050405020304" pitchFamily="18" charset="0"/>
              </a:rPr>
              <a:t>Hrastinski</a:t>
            </a:r>
            <a:r>
              <a:rPr lang="en-US" altLang="zh-CN" sz="2400" dirty="0">
                <a:latin typeface="Times New Roman" panose="02020603050405020304" pitchFamily="18" charset="0"/>
                <a:cs typeface="Times New Roman" panose="02020603050405020304" pitchFamily="18" charset="0"/>
              </a:rPr>
              <a:t>, 2008). </a:t>
            </a:r>
            <a:endParaRPr lang="en-US" altLang="zh-CN" sz="2400" dirty="0" smtClean="0">
              <a:latin typeface="Times New Roman" panose="02020603050405020304" pitchFamily="18" charset="0"/>
              <a:cs typeface="Times New Roman" panose="02020603050405020304" pitchFamily="18" charset="0"/>
            </a:endParaRPr>
          </a:p>
          <a:p>
            <a:pPr marL="0" indent="0" algn="just">
              <a:buNone/>
            </a:pPr>
            <a:r>
              <a:rPr lang="en-US" altLang="zh-CN" sz="2400" dirty="0">
                <a:latin typeface="Times New Roman" panose="02020603050405020304" pitchFamily="18" charset="0"/>
                <a:cs typeface="Times New Roman" panose="02020603050405020304" pitchFamily="18" charset="0"/>
              </a:rPr>
              <a:t>The realization of participation is difficult without interaction, and similarly, it is expected that interaction occurs in an environment where there is participation (Wenger, 1998). </a:t>
            </a:r>
            <a:endParaRPr lang="en-US" altLang="zh-CN" sz="2400" dirty="0" smtClean="0">
              <a:latin typeface="Times New Roman" panose="02020603050405020304" pitchFamily="18" charset="0"/>
              <a:cs typeface="Times New Roman" panose="02020603050405020304" pitchFamily="18" charset="0"/>
            </a:endParaRPr>
          </a:p>
          <a:p>
            <a:pPr marL="0" indent="0" algn="just">
              <a:buNone/>
            </a:pPr>
            <a:r>
              <a:rPr lang="en-US" altLang="zh-CN" sz="2400" dirty="0">
                <a:latin typeface="Times New Roman" panose="02020603050405020304" pitchFamily="18" charset="0"/>
                <a:cs typeface="Times New Roman" panose="02020603050405020304" pitchFamily="18" charset="0"/>
              </a:rPr>
              <a:t>That is, every student participating in an online collaborative learning environment is actually thought of as providing an interaction. Interaction and participation that are closely relevant to each other are thus examined together in the present study.  </a:t>
            </a:r>
            <a:endParaRPr lang="zh-CN" altLang="zh-CN" sz="2400" dirty="0">
              <a:latin typeface="Times New Roman" panose="02020603050405020304" pitchFamily="18" charset="0"/>
              <a:cs typeface="Times New Roman" panose="02020603050405020304" pitchFamily="18" charset="0"/>
            </a:endParaRPr>
          </a:p>
        </p:txBody>
      </p:sp>
      <p:sp>
        <p:nvSpPr>
          <p:cNvPr id="5" name="矩形 4"/>
          <p:cNvSpPr/>
          <p:nvPr/>
        </p:nvSpPr>
        <p:spPr>
          <a:xfrm>
            <a:off x="838200" y="5514658"/>
            <a:ext cx="10515600" cy="1015663"/>
          </a:xfrm>
          <a:prstGeom prst="rect">
            <a:avLst/>
          </a:prstGeom>
        </p:spPr>
        <p:txBody>
          <a:bodyPr wrap="square">
            <a:spAutoFit/>
          </a:bodyPr>
          <a:lstStyle/>
          <a:p>
            <a:r>
              <a:rPr lang="zh-CN" altLang="zh-CN" sz="2000" dirty="0">
                <a:latin typeface="宋体" panose="02010600030101010101" pitchFamily="2" charset="-122"/>
                <a:ea typeface="宋体" panose="02010600030101010101" pitchFamily="2" charset="-122"/>
                <a:cs typeface="Times New Roman" panose="02020603050405020304" pitchFamily="18" charset="0"/>
              </a:rPr>
              <a:t>没有交互而要实现参与是困难的，同样，在学习环境中有交互发生，就会有参与存在</a:t>
            </a:r>
            <a:r>
              <a:rPr lang="zh-CN" altLang="zh-CN" sz="2000"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z="2000" dirty="0">
                <a:latin typeface="宋体" panose="02010600030101010101" pitchFamily="2" charset="-122"/>
                <a:ea typeface="宋体" panose="02010600030101010101" pitchFamily="2" charset="-122"/>
              </a:rPr>
              <a:t>就是说，每一个学生参与在线协作学习环境其实是想参与互动。互动和参与彼此密切相关，因此在本研究中将两者放在一起来研究</a:t>
            </a:r>
            <a:r>
              <a:rPr lang="zh-CN" altLang="zh-CN" sz="2000" dirty="0" smtClean="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17108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Purpose of the study</a:t>
            </a:r>
            <a:endParaRPr lang="zh-CN" altLang="en-US" dirty="0"/>
          </a:p>
        </p:txBody>
      </p:sp>
      <p:sp>
        <p:nvSpPr>
          <p:cNvPr id="3" name="内容占位符 2"/>
          <p:cNvSpPr>
            <a:spLocks noGrp="1"/>
          </p:cNvSpPr>
          <p:nvPr>
            <p:ph idx="1"/>
          </p:nvPr>
        </p:nvSpPr>
        <p:spPr>
          <a:xfrm>
            <a:off x="838200" y="1825624"/>
            <a:ext cx="10515600" cy="5032375"/>
          </a:xfrm>
        </p:spPr>
        <p:txBody>
          <a:bodyPr>
            <a:normAutofit/>
          </a:bodyPr>
          <a:lstStyle/>
          <a:p>
            <a:pPr algn="just"/>
            <a:r>
              <a:rPr lang="en-US" altLang="zh-CN" sz="2400" dirty="0" smtClean="0">
                <a:latin typeface="Times New Roman" panose="02020603050405020304" pitchFamily="18" charset="0"/>
                <a:cs typeface="Times New Roman" panose="02020603050405020304" pitchFamily="18" charset="0"/>
              </a:rPr>
              <a:t>The aim of the study is to examine the knowledge building processes of the students, the interaction and participation of the students and the relation between knowledge building processes and interaction and participation in the environment. The study thus contributes to the comprehension and development of the knowledge building process in a holistic way. To accomplish this goal, the following sub-problems are posed. </a:t>
            </a:r>
          </a:p>
          <a:p>
            <a:r>
              <a:rPr lang="zh-CN" altLang="en-US" sz="2600" dirty="0" smtClean="0">
                <a:latin typeface="宋体" panose="02010600030101010101" pitchFamily="2" charset="-122"/>
                <a:ea typeface="宋体" panose="02010600030101010101" pitchFamily="2" charset="-122"/>
              </a:rPr>
              <a:t>本研究旨在探讨学生的知识建构过程、学生的互动与参与以及知识建构过程与环境互动与参与的关系。因此，这项研究有助于全面理解和发展知识建构过程。为实现这一目标，提出了以下子问题。</a:t>
            </a:r>
          </a:p>
          <a:p>
            <a:pPr marL="0" indent="0">
              <a:buNone/>
            </a:pPr>
            <a:endParaRPr lang="zh-CN" altLang="en-US" dirty="0"/>
          </a:p>
        </p:txBody>
      </p:sp>
    </p:spTree>
    <p:extLst>
      <p:ext uri="{BB962C8B-B14F-4D97-AF65-F5344CB8AC3E}">
        <p14:creationId xmlns:p14="http://schemas.microsoft.com/office/powerpoint/2010/main" val="284331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Purpose of the study</a:t>
            </a:r>
            <a:endParaRPr lang="zh-CN" altLang="en-US" dirty="0"/>
          </a:p>
        </p:txBody>
      </p:sp>
      <p:sp>
        <p:nvSpPr>
          <p:cNvPr id="3" name="内容占位符 2"/>
          <p:cNvSpPr>
            <a:spLocks noGrp="1"/>
          </p:cNvSpPr>
          <p:nvPr>
            <p:ph idx="1"/>
          </p:nvPr>
        </p:nvSpPr>
        <p:spPr>
          <a:xfrm>
            <a:off x="838200" y="1825624"/>
            <a:ext cx="10515600" cy="5032375"/>
          </a:xfrm>
        </p:spPr>
        <p:txBody>
          <a:bodyPr>
            <a:normAutofit fontScale="85000" lnSpcReduction="20000"/>
          </a:bodyPr>
          <a:lstStyle/>
          <a:p>
            <a:pPr marL="0" indent="0">
              <a:buNone/>
            </a:pPr>
            <a:r>
              <a:rPr lang="en-US" altLang="zh-CN" dirty="0"/>
              <a:t>1. What are the knowledge building processes of students according to scaffolds within an online collaborative learning environment in the context of a course?</a:t>
            </a:r>
            <a:endParaRPr lang="zh-CN" altLang="zh-CN" dirty="0"/>
          </a:p>
          <a:p>
            <a:pPr marL="0" indent="625475">
              <a:buNone/>
            </a:pPr>
            <a:r>
              <a:rPr lang="en-US" altLang="zh-CN" dirty="0" smtClean="0"/>
              <a:t>1.1 </a:t>
            </a:r>
            <a:r>
              <a:rPr lang="en-US" altLang="zh-CN" dirty="0"/>
              <a:t>What are the knowledge building processes of the students according to their opinion building forms?</a:t>
            </a:r>
            <a:endParaRPr lang="zh-CN" altLang="zh-CN" dirty="0"/>
          </a:p>
          <a:p>
            <a:pPr marL="0" indent="625475">
              <a:buNone/>
            </a:pPr>
            <a:r>
              <a:rPr lang="en-US" altLang="zh-CN" dirty="0"/>
              <a:t>1.2 What are the knowledge building processes of the students according to their opinion expression forms?</a:t>
            </a:r>
            <a:endParaRPr lang="zh-CN" altLang="zh-CN" dirty="0"/>
          </a:p>
          <a:p>
            <a:pPr marL="0" indent="0">
              <a:buNone/>
            </a:pPr>
            <a:r>
              <a:rPr lang="en-US" altLang="zh-CN" dirty="0" smtClean="0"/>
              <a:t>2</a:t>
            </a:r>
            <a:r>
              <a:rPr lang="en-US" altLang="zh-CN" dirty="0"/>
              <a:t>. What are the interaction and participation of the students within an online collaborative learning environment in the context of a course?</a:t>
            </a:r>
            <a:endParaRPr lang="zh-CN" altLang="zh-CN" dirty="0"/>
          </a:p>
          <a:p>
            <a:pPr marL="0" indent="715963">
              <a:buNone/>
            </a:pPr>
            <a:r>
              <a:rPr lang="en-US" altLang="zh-CN" dirty="0"/>
              <a:t>2.1 What is the quantity of interaction and participation of the students?</a:t>
            </a:r>
            <a:endParaRPr lang="zh-CN" altLang="zh-CN" dirty="0"/>
          </a:p>
          <a:p>
            <a:pPr marL="0" indent="715963">
              <a:buNone/>
            </a:pPr>
            <a:r>
              <a:rPr lang="en-US" altLang="zh-CN" dirty="0"/>
              <a:t>2.2 What is the content of interaction and participation of the students?</a:t>
            </a:r>
            <a:endParaRPr lang="zh-CN" altLang="zh-CN" dirty="0"/>
          </a:p>
          <a:p>
            <a:pPr marL="0" indent="715963">
              <a:buNone/>
            </a:pPr>
            <a:r>
              <a:rPr lang="en-US" altLang="zh-CN" dirty="0"/>
              <a:t>2.3 What is the quality of interaction and participation of the students?</a:t>
            </a:r>
            <a:endParaRPr lang="zh-CN" altLang="zh-CN" dirty="0"/>
          </a:p>
          <a:p>
            <a:pPr marL="0" indent="0">
              <a:buNone/>
            </a:pPr>
            <a:r>
              <a:rPr lang="en-US" altLang="zh-CN" dirty="0" smtClean="0"/>
              <a:t>3</a:t>
            </a:r>
            <a:r>
              <a:rPr lang="en-US" altLang="zh-CN" dirty="0"/>
              <a:t>. What is the relation between the quantity of interaction and participation of the students and scaffolds as knowledge building process within an online collaborative learning environment in the context of a course</a:t>
            </a:r>
            <a:r>
              <a:rPr lang="en-US" altLang="zh-CN" dirty="0" smtClean="0"/>
              <a:t>?</a:t>
            </a:r>
            <a:endParaRPr lang="zh-CN" altLang="zh-CN" dirty="0"/>
          </a:p>
        </p:txBody>
      </p:sp>
    </p:spTree>
    <p:extLst>
      <p:ext uri="{BB962C8B-B14F-4D97-AF65-F5344CB8AC3E}">
        <p14:creationId xmlns:p14="http://schemas.microsoft.com/office/powerpoint/2010/main" val="198228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Methods</a:t>
            </a:r>
            <a:endParaRPr lang="zh-CN" altLang="en-US" dirty="0"/>
          </a:p>
        </p:txBody>
      </p:sp>
      <p:sp>
        <p:nvSpPr>
          <p:cNvPr id="3" name="内容占位符 2"/>
          <p:cNvSpPr>
            <a:spLocks noGrp="1"/>
          </p:cNvSpPr>
          <p:nvPr>
            <p:ph idx="1"/>
          </p:nvPr>
        </p:nvSpPr>
        <p:spPr/>
        <p:txBody>
          <a:bodyPr>
            <a:normAutofit/>
          </a:bodyPr>
          <a:lstStyle/>
          <a:p>
            <a:r>
              <a:rPr lang="en-US" altLang="zh-CN" dirty="0"/>
              <a:t>The methodology of the present study has a convergent parallel </a:t>
            </a:r>
            <a:r>
              <a:rPr lang="en-US" altLang="zh-CN" dirty="0" smtClean="0"/>
              <a:t>design. </a:t>
            </a:r>
          </a:p>
          <a:p>
            <a:r>
              <a:rPr lang="en-US" altLang="zh-CN" dirty="0" smtClean="0"/>
              <a:t>First</a:t>
            </a:r>
            <a:r>
              <a:rPr lang="en-US" altLang="zh-CN" dirty="0"/>
              <a:t>, both quantitative and qualitative data are collected in this study</a:t>
            </a:r>
            <a:r>
              <a:rPr lang="en-US" altLang="zh-CN" dirty="0" smtClean="0"/>
              <a:t>.</a:t>
            </a:r>
          </a:p>
          <a:p>
            <a:r>
              <a:rPr lang="en-US" altLang="zh-CN" dirty="0" smtClean="0"/>
              <a:t> </a:t>
            </a:r>
            <a:r>
              <a:rPr lang="en-US" altLang="zh-CN" dirty="0"/>
              <a:t>Second, the two data sets are analyzed separately and independently. </a:t>
            </a:r>
            <a:endParaRPr lang="en-US" altLang="zh-CN" dirty="0" smtClean="0"/>
          </a:p>
          <a:p>
            <a:r>
              <a:rPr lang="en-US" altLang="zh-CN" dirty="0" smtClean="0"/>
              <a:t>Third</a:t>
            </a:r>
            <a:r>
              <a:rPr lang="zh-CN" altLang="en-US" dirty="0" smtClean="0"/>
              <a:t>，</a:t>
            </a:r>
            <a:r>
              <a:rPr lang="en-US" altLang="zh-CN" dirty="0" smtClean="0"/>
              <a:t>Results </a:t>
            </a:r>
            <a:r>
              <a:rPr lang="en-US" altLang="zh-CN" dirty="0"/>
              <a:t>of the two data sets are combined </a:t>
            </a:r>
            <a:r>
              <a:rPr lang="en-US" altLang="zh-CN" dirty="0" smtClean="0"/>
              <a:t>through </a:t>
            </a:r>
            <a:r>
              <a:rPr lang="en-US" altLang="zh-CN" dirty="0"/>
              <a:t>correlation</a:t>
            </a:r>
            <a:r>
              <a:rPr lang="en-US" altLang="zh-CN" dirty="0" smtClean="0"/>
              <a:t>.</a:t>
            </a:r>
          </a:p>
          <a:p>
            <a:r>
              <a:rPr lang="en-US" altLang="zh-CN" dirty="0" smtClean="0"/>
              <a:t> </a:t>
            </a:r>
            <a:r>
              <a:rPr lang="en-US" altLang="zh-CN" dirty="0"/>
              <a:t>In the final stage, to what extent and in what ways this relation occurs is interpreted in accordance with the aim of the research. </a:t>
            </a:r>
            <a:endParaRPr lang="zh-CN" altLang="zh-CN" dirty="0"/>
          </a:p>
          <a:p>
            <a:endParaRPr lang="zh-CN" altLang="en-US" dirty="0"/>
          </a:p>
        </p:txBody>
      </p:sp>
    </p:spTree>
    <p:extLst>
      <p:ext uri="{BB962C8B-B14F-4D97-AF65-F5344CB8AC3E}">
        <p14:creationId xmlns:p14="http://schemas.microsoft.com/office/powerpoint/2010/main" val="378011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Methods</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b="1" dirty="0" smtClean="0"/>
              <a:t>1</a:t>
            </a:r>
            <a:r>
              <a:rPr lang="en-US" altLang="zh-CN" b="1" dirty="0"/>
              <a:t>. Participants</a:t>
            </a:r>
            <a:endParaRPr lang="zh-CN" altLang="zh-CN" b="1" dirty="0"/>
          </a:p>
          <a:p>
            <a:r>
              <a:rPr lang="en-US" altLang="zh-CN" dirty="0" smtClean="0"/>
              <a:t>The </a:t>
            </a:r>
            <a:r>
              <a:rPr lang="en-US" altLang="zh-CN" dirty="0"/>
              <a:t>study group consists of 145 prospective teachers taking the course “Instructional Technologies and Material Development Spring 2011-2012” at a private university in Ankara, Turkey</a:t>
            </a:r>
            <a:r>
              <a:rPr lang="en-US" altLang="zh-CN" dirty="0" smtClean="0"/>
              <a:t>.</a:t>
            </a:r>
          </a:p>
          <a:p>
            <a:r>
              <a:rPr lang="en-US" altLang="zh-CN" dirty="0"/>
              <a:t>Students in these five departments were distributed into six branches. In creating the branches, an effort was made to distribute the students evenly and a total of 19 groups each comprising six to nine students were formed.</a:t>
            </a:r>
            <a:endParaRPr lang="zh-CN" altLang="zh-CN" dirty="0"/>
          </a:p>
          <a:p>
            <a:r>
              <a:rPr lang="zh-CN" altLang="en-US" dirty="0"/>
              <a:t>该研究小组由</a:t>
            </a:r>
            <a:r>
              <a:rPr lang="en-US" altLang="zh-CN" dirty="0"/>
              <a:t>145</a:t>
            </a:r>
            <a:r>
              <a:rPr lang="zh-CN" altLang="en-US" dirty="0"/>
              <a:t>个准教师参与，在土耳其安卡拉的一所私立大学，他们参加</a:t>
            </a:r>
            <a:r>
              <a:rPr lang="zh-CN" altLang="en-US" dirty="0" smtClean="0"/>
              <a:t>了</a:t>
            </a:r>
            <a:r>
              <a:rPr lang="en-US" altLang="zh-CN" dirty="0" smtClean="0"/>
              <a:t>2011-2012</a:t>
            </a:r>
            <a:r>
              <a:rPr lang="zh-CN" altLang="en-US" dirty="0" smtClean="0"/>
              <a:t>上期的</a:t>
            </a:r>
            <a:r>
              <a:rPr lang="en-US" altLang="zh-CN" dirty="0" smtClean="0"/>
              <a:t>《</a:t>
            </a:r>
            <a:r>
              <a:rPr lang="zh-CN" altLang="en-US" dirty="0" smtClean="0"/>
              <a:t>教育技术与资源开发</a:t>
            </a:r>
            <a:r>
              <a:rPr lang="en-US" altLang="zh-CN" dirty="0" smtClean="0"/>
              <a:t>》</a:t>
            </a:r>
            <a:r>
              <a:rPr lang="zh-CN" altLang="en-US" dirty="0" smtClean="0"/>
              <a:t>这门课。</a:t>
            </a:r>
            <a:r>
              <a:rPr lang="zh-CN" altLang="en-US" dirty="0"/>
              <a:t>被</a:t>
            </a:r>
            <a:r>
              <a:rPr lang="zh-CN" altLang="en-US" dirty="0" smtClean="0"/>
              <a:t>试分布</a:t>
            </a:r>
            <a:r>
              <a:rPr lang="zh-CN" altLang="en-US" dirty="0"/>
              <a:t>在</a:t>
            </a:r>
            <a:r>
              <a:rPr lang="en-US" altLang="zh-CN" dirty="0"/>
              <a:t>6</a:t>
            </a:r>
            <a:r>
              <a:rPr lang="zh-CN" altLang="en-US" dirty="0"/>
              <a:t>个</a:t>
            </a:r>
            <a:r>
              <a:rPr lang="zh-CN" altLang="en-US" dirty="0" smtClean="0"/>
              <a:t>班，</a:t>
            </a:r>
            <a:r>
              <a:rPr lang="en-US" altLang="zh-CN" dirty="0"/>
              <a:t>19</a:t>
            </a:r>
            <a:r>
              <a:rPr lang="zh-CN" altLang="en-US" dirty="0"/>
              <a:t>个组，每个组</a:t>
            </a:r>
            <a:r>
              <a:rPr lang="en-US" altLang="zh-CN" dirty="0"/>
              <a:t>6</a:t>
            </a:r>
            <a:r>
              <a:rPr lang="zh-CN" altLang="en-US" dirty="0"/>
              <a:t>到</a:t>
            </a:r>
            <a:r>
              <a:rPr lang="en-US" altLang="zh-CN" dirty="0"/>
              <a:t>9</a:t>
            </a:r>
            <a:r>
              <a:rPr lang="zh-CN" altLang="en-US" dirty="0"/>
              <a:t>个人。</a:t>
            </a:r>
          </a:p>
        </p:txBody>
      </p:sp>
    </p:spTree>
    <p:extLst>
      <p:ext uri="{BB962C8B-B14F-4D97-AF65-F5344CB8AC3E}">
        <p14:creationId xmlns:p14="http://schemas.microsoft.com/office/powerpoint/2010/main" val="324091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Methods</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b="1" dirty="0" smtClean="0"/>
              <a:t>2</a:t>
            </a:r>
            <a:r>
              <a:rPr lang="en-US" altLang="zh-CN" b="1" dirty="0"/>
              <a:t>. </a:t>
            </a:r>
            <a:r>
              <a:rPr lang="en-US" altLang="zh-CN" b="1" dirty="0" smtClean="0"/>
              <a:t>Procedure</a:t>
            </a:r>
            <a:endParaRPr lang="zh-CN" altLang="zh-CN" b="1" dirty="0"/>
          </a:p>
          <a:p>
            <a:r>
              <a:rPr lang="en-US" altLang="zh-CN" dirty="0"/>
              <a:t>An online collaborative learning </a:t>
            </a:r>
            <a:r>
              <a:rPr lang="en-US" altLang="zh-CN" dirty="0" smtClean="0"/>
              <a:t>was </a:t>
            </a:r>
            <a:r>
              <a:rPr lang="en-US" altLang="zh-CN" dirty="0"/>
              <a:t>primarily </a:t>
            </a:r>
            <a:r>
              <a:rPr lang="en-US" altLang="zh-CN" dirty="0" smtClean="0"/>
              <a:t>designed. </a:t>
            </a:r>
          </a:p>
          <a:p>
            <a:r>
              <a:rPr lang="en-US" altLang="zh-CN" dirty="0" smtClean="0"/>
              <a:t>The </a:t>
            </a:r>
            <a:r>
              <a:rPr lang="en-US" altLang="zh-CN" dirty="0"/>
              <a:t>program Knowledge Forum was selected as the procedure environment. </a:t>
            </a:r>
            <a:endParaRPr lang="en-US" altLang="zh-CN" dirty="0" smtClean="0"/>
          </a:p>
          <a:p>
            <a:r>
              <a:rPr lang="en-US" altLang="zh-CN" dirty="0" smtClean="0"/>
              <a:t>The </a:t>
            </a:r>
            <a:r>
              <a:rPr lang="en-US" altLang="zh-CN" dirty="0"/>
              <a:t>groups were </a:t>
            </a:r>
            <a:r>
              <a:rPr lang="en-US" altLang="zh-CN" dirty="0" smtClean="0"/>
              <a:t>formed.</a:t>
            </a:r>
          </a:p>
          <a:p>
            <a:r>
              <a:rPr lang="en-US" altLang="zh-CN" dirty="0" smtClean="0"/>
              <a:t> </a:t>
            </a:r>
            <a:r>
              <a:rPr lang="en-US" altLang="zh-CN" dirty="0"/>
              <a:t>Scaffolds were introduced in the procedure environment. </a:t>
            </a:r>
            <a:endParaRPr lang="en-US" altLang="zh-CN" dirty="0" smtClean="0"/>
          </a:p>
          <a:p>
            <a:r>
              <a:rPr lang="en-US" altLang="zh-CN" dirty="0" smtClean="0"/>
              <a:t>A </a:t>
            </a:r>
            <a:r>
              <a:rPr lang="en-US" altLang="zh-CN" dirty="0"/>
              <a:t>syllabus that contained the discussion topics and details for each </a:t>
            </a:r>
            <a:r>
              <a:rPr lang="en-US" altLang="zh-CN" dirty="0" smtClean="0"/>
              <a:t>week </a:t>
            </a:r>
            <a:r>
              <a:rPr lang="en-US" altLang="zh-CN" dirty="0"/>
              <a:t>was prepared for the instructor and students. </a:t>
            </a:r>
            <a:endParaRPr lang="en-US" altLang="zh-CN" dirty="0" smtClean="0"/>
          </a:p>
          <a:p>
            <a:r>
              <a:rPr lang="en-US" altLang="zh-CN" dirty="0" smtClean="0"/>
              <a:t>The </a:t>
            </a:r>
            <a:r>
              <a:rPr lang="en-US" altLang="zh-CN" dirty="0"/>
              <a:t>knowledge building process in the context of a course was then carried out in this environment for 14 weeks.</a:t>
            </a:r>
            <a:endParaRPr lang="zh-CN" altLang="en-US" dirty="0"/>
          </a:p>
        </p:txBody>
      </p:sp>
    </p:spTree>
    <p:extLst>
      <p:ext uri="{BB962C8B-B14F-4D97-AF65-F5344CB8AC3E}">
        <p14:creationId xmlns:p14="http://schemas.microsoft.com/office/powerpoint/2010/main" val="113564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Methods</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b="1" dirty="0" smtClean="0"/>
              <a:t>2</a:t>
            </a:r>
            <a:r>
              <a:rPr lang="en-US" altLang="zh-CN" b="1" dirty="0"/>
              <a:t>. </a:t>
            </a:r>
            <a:r>
              <a:rPr lang="en-US" altLang="zh-CN" b="1" dirty="0" smtClean="0"/>
              <a:t>Procedure</a:t>
            </a:r>
            <a:endParaRPr lang="zh-CN" altLang="zh-CN" b="1" dirty="0"/>
          </a:p>
        </p:txBody>
      </p:sp>
      <p:pic>
        <p:nvPicPr>
          <p:cNvPr id="4" name="图片 3"/>
          <p:cNvPicPr>
            <a:picLocks noChangeAspect="1"/>
          </p:cNvPicPr>
          <p:nvPr/>
        </p:nvPicPr>
        <p:blipFill>
          <a:blip r:embed="rId2"/>
          <a:stretch>
            <a:fillRect/>
          </a:stretch>
        </p:blipFill>
        <p:spPr>
          <a:xfrm>
            <a:off x="2910167" y="0"/>
            <a:ext cx="8879377" cy="6876000"/>
          </a:xfrm>
          <a:prstGeom prst="rect">
            <a:avLst/>
          </a:prstGeom>
        </p:spPr>
      </p:pic>
    </p:spTree>
    <p:extLst>
      <p:ext uri="{BB962C8B-B14F-4D97-AF65-F5344CB8AC3E}">
        <p14:creationId xmlns:p14="http://schemas.microsoft.com/office/powerpoint/2010/main" val="558673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Methods</a:t>
            </a:r>
            <a:endParaRPr lang="zh-CN" altLang="en-US" dirty="0"/>
          </a:p>
        </p:txBody>
      </p:sp>
      <p:sp>
        <p:nvSpPr>
          <p:cNvPr id="3" name="内容占位符 2"/>
          <p:cNvSpPr>
            <a:spLocks noGrp="1"/>
          </p:cNvSpPr>
          <p:nvPr>
            <p:ph idx="1"/>
          </p:nvPr>
        </p:nvSpPr>
        <p:spPr/>
        <p:txBody>
          <a:bodyPr/>
          <a:lstStyle/>
          <a:p>
            <a:pPr marL="0" indent="0">
              <a:buNone/>
            </a:pPr>
            <a:r>
              <a:rPr lang="en-US" altLang="zh-CN" b="1" dirty="0"/>
              <a:t>3. Data collection </a:t>
            </a:r>
            <a:r>
              <a:rPr lang="en-US" altLang="zh-CN" b="1" dirty="0" smtClean="0"/>
              <a:t>tools</a:t>
            </a:r>
          </a:p>
          <a:p>
            <a:r>
              <a:rPr lang="en-US" altLang="zh-CN" dirty="0"/>
              <a:t>The following data collection tools were used within the scope of this study.</a:t>
            </a:r>
          </a:p>
          <a:p>
            <a:pPr marL="0" indent="715963">
              <a:buNone/>
            </a:pPr>
            <a:r>
              <a:rPr lang="en-US" altLang="zh-CN" dirty="0"/>
              <a:t>▪ Online collaborative learning environment (Knowledge Forum) log </a:t>
            </a:r>
            <a:r>
              <a:rPr lang="en-US" altLang="zh-CN" dirty="0" smtClean="0"/>
              <a:t>records</a:t>
            </a:r>
          </a:p>
          <a:p>
            <a:pPr marL="0" indent="715963">
              <a:buNone/>
            </a:pPr>
            <a:r>
              <a:rPr lang="zh-CN" altLang="en-US" dirty="0" smtClean="0"/>
              <a:t>日志记录</a:t>
            </a:r>
            <a:endParaRPr lang="zh-CN" altLang="en-US" dirty="0"/>
          </a:p>
        </p:txBody>
      </p:sp>
      <p:pic>
        <p:nvPicPr>
          <p:cNvPr id="4" name="图片 3"/>
          <p:cNvPicPr/>
          <p:nvPr/>
        </p:nvPicPr>
        <p:blipFill>
          <a:blip r:embed="rId2"/>
          <a:stretch>
            <a:fillRect/>
          </a:stretch>
        </p:blipFill>
        <p:spPr>
          <a:xfrm>
            <a:off x="50762" y="15766"/>
            <a:ext cx="12103664" cy="4997983"/>
          </a:xfrm>
          <a:prstGeom prst="rect">
            <a:avLst/>
          </a:prstGeom>
        </p:spPr>
      </p:pic>
      <p:pic>
        <p:nvPicPr>
          <p:cNvPr id="5" name="图片 4"/>
          <p:cNvPicPr/>
          <p:nvPr/>
        </p:nvPicPr>
        <p:blipFill>
          <a:blip r:embed="rId3"/>
          <a:stretch>
            <a:fillRect/>
          </a:stretch>
        </p:blipFill>
        <p:spPr>
          <a:xfrm>
            <a:off x="34996" y="3856165"/>
            <a:ext cx="9698846" cy="2894603"/>
          </a:xfrm>
          <a:prstGeom prst="rect">
            <a:avLst/>
          </a:prstGeom>
        </p:spPr>
      </p:pic>
    </p:spTree>
    <p:extLst>
      <p:ext uri="{BB962C8B-B14F-4D97-AF65-F5344CB8AC3E}">
        <p14:creationId xmlns:p14="http://schemas.microsoft.com/office/powerpoint/2010/main" val="8614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pt-BR" altLang="zh-CN" dirty="0" smtClean="0"/>
              <a:t>abstract</a:t>
            </a:r>
          </a:p>
          <a:p>
            <a:r>
              <a:rPr lang="en-US" altLang="zh-CN" dirty="0" smtClean="0"/>
              <a:t>Introduction</a:t>
            </a:r>
          </a:p>
          <a:p>
            <a:r>
              <a:rPr lang="en-US" altLang="zh-CN" dirty="0"/>
              <a:t>Theoretical </a:t>
            </a:r>
            <a:r>
              <a:rPr lang="en-US" altLang="zh-CN" dirty="0" smtClean="0"/>
              <a:t>framework</a:t>
            </a:r>
          </a:p>
          <a:p>
            <a:r>
              <a:rPr lang="en-US" altLang="zh-CN" dirty="0"/>
              <a:t>Purpose of the </a:t>
            </a:r>
            <a:r>
              <a:rPr lang="en-US" altLang="zh-CN" dirty="0" smtClean="0"/>
              <a:t>study</a:t>
            </a:r>
          </a:p>
          <a:p>
            <a:r>
              <a:rPr lang="en-US" altLang="zh-CN" dirty="0" smtClean="0"/>
              <a:t>Methods</a:t>
            </a:r>
          </a:p>
          <a:p>
            <a:r>
              <a:rPr lang="en-US" altLang="zh-CN" dirty="0"/>
              <a:t>Results and </a:t>
            </a:r>
            <a:r>
              <a:rPr lang="en-US" altLang="zh-CN" dirty="0" smtClean="0"/>
              <a:t>discussion</a:t>
            </a:r>
          </a:p>
          <a:p>
            <a:r>
              <a:rPr lang="en-US" altLang="zh-CN" dirty="0" smtClean="0"/>
              <a:t>Conclusion</a:t>
            </a:r>
            <a:endParaRPr lang="zh-CN" altLang="en-US" dirty="0"/>
          </a:p>
        </p:txBody>
      </p:sp>
    </p:spTree>
    <p:extLst>
      <p:ext uri="{BB962C8B-B14F-4D97-AF65-F5344CB8AC3E}">
        <p14:creationId xmlns:p14="http://schemas.microsoft.com/office/powerpoint/2010/main" val="1632787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Methods</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b="1" dirty="0"/>
              <a:t>3. Data collection </a:t>
            </a:r>
            <a:r>
              <a:rPr lang="en-US" altLang="zh-CN" b="1" dirty="0" smtClean="0"/>
              <a:t>tools</a:t>
            </a:r>
          </a:p>
          <a:p>
            <a:r>
              <a:rPr lang="en-US" altLang="zh-CN" dirty="0"/>
              <a:t>The following data collection tools were used within the scope of this study.</a:t>
            </a:r>
          </a:p>
          <a:p>
            <a:pPr marL="0" indent="715963">
              <a:buNone/>
            </a:pPr>
            <a:r>
              <a:rPr lang="zh-CN" altLang="en-US" dirty="0" smtClean="0"/>
              <a:t>▪ </a:t>
            </a:r>
            <a:r>
              <a:rPr lang="en-US" altLang="zh-CN" dirty="0"/>
              <a:t>Coding scheme created by </a:t>
            </a:r>
            <a:r>
              <a:rPr lang="en-US" altLang="zh-CN" dirty="0" err="1"/>
              <a:t>Hou</a:t>
            </a:r>
            <a:r>
              <a:rPr lang="en-US" altLang="zh-CN" dirty="0"/>
              <a:t> and Wu (2011) for the content analysis of knowledge building and social interaction in synchronous discussion-based learning </a:t>
            </a:r>
            <a:r>
              <a:rPr lang="en-US" altLang="zh-CN" dirty="0" smtClean="0"/>
              <a:t>activities</a:t>
            </a:r>
          </a:p>
          <a:p>
            <a:pPr marL="0" indent="715963">
              <a:buNone/>
            </a:pPr>
            <a:r>
              <a:rPr lang="zh-CN" altLang="en-US" dirty="0" smtClean="0"/>
              <a:t>同步</a:t>
            </a:r>
            <a:r>
              <a:rPr lang="zh-CN" altLang="en-US" dirty="0"/>
              <a:t>讨论的学习活动中，知识建构和社会交互的内容分析编码</a:t>
            </a:r>
            <a:r>
              <a:rPr lang="zh-CN" altLang="en-US" dirty="0" smtClean="0"/>
              <a:t>体系</a:t>
            </a:r>
            <a:endParaRPr lang="en-US" altLang="zh-CN" dirty="0" smtClean="0"/>
          </a:p>
          <a:p>
            <a:pPr marL="0" indent="715963">
              <a:buNone/>
            </a:pPr>
            <a:r>
              <a:rPr lang="en-US" altLang="zh-CN" dirty="0"/>
              <a:t>A total of 3112 codes were obtained as a result of discussion among 40 students. The entire record was then recoded by another coder with the same expertise to ensure inter-rater consistency. The kappa coefficient was 0.67, which reached the 0.001 level of significance</a:t>
            </a:r>
            <a:r>
              <a:rPr lang="en-US" altLang="zh-CN" dirty="0" smtClean="0"/>
              <a:t>. </a:t>
            </a:r>
          </a:p>
          <a:p>
            <a:pPr marL="0" indent="715963">
              <a:buNone/>
            </a:pPr>
            <a:r>
              <a:rPr lang="zh-CN" altLang="en-US" dirty="0"/>
              <a:t>在</a:t>
            </a:r>
            <a:r>
              <a:rPr lang="en-US" altLang="zh-CN" dirty="0"/>
              <a:t>40</a:t>
            </a:r>
            <a:r>
              <a:rPr lang="zh-CN" altLang="en-US" dirty="0"/>
              <a:t>名学生的讨论中，共获得了</a:t>
            </a:r>
            <a:r>
              <a:rPr lang="en-US" altLang="zh-CN" dirty="0"/>
              <a:t>3112</a:t>
            </a:r>
            <a:r>
              <a:rPr lang="zh-CN" altLang="en-US" dirty="0"/>
              <a:t>个代码。整个</a:t>
            </a:r>
            <a:r>
              <a:rPr lang="zh-CN" altLang="en-US" dirty="0" smtClean="0"/>
              <a:t>记录被另</a:t>
            </a:r>
            <a:r>
              <a:rPr lang="zh-CN" altLang="en-US" dirty="0"/>
              <a:t>一</a:t>
            </a:r>
            <a:r>
              <a:rPr lang="zh-CN" altLang="en-US" dirty="0" smtClean="0"/>
              <a:t>个具有相同专业知识的专家进行编码，以确保</a:t>
            </a:r>
            <a:r>
              <a:rPr lang="zh-CN" altLang="en-US" dirty="0"/>
              <a:t>评分者间的一致性。</a:t>
            </a:r>
            <a:r>
              <a:rPr lang="en-US" altLang="zh-CN" dirty="0"/>
              <a:t>Kappa</a:t>
            </a:r>
            <a:r>
              <a:rPr lang="zh-CN" altLang="en-US" dirty="0"/>
              <a:t>系数为</a:t>
            </a:r>
            <a:r>
              <a:rPr lang="en-US" altLang="zh-CN" dirty="0"/>
              <a:t>0.67</a:t>
            </a:r>
            <a:r>
              <a:rPr lang="zh-CN" altLang="en-US" dirty="0"/>
              <a:t>，达到了</a:t>
            </a:r>
            <a:r>
              <a:rPr lang="en-US" altLang="zh-CN" dirty="0"/>
              <a:t>0.001</a:t>
            </a:r>
            <a:r>
              <a:rPr lang="zh-CN" altLang="en-US" dirty="0"/>
              <a:t>的显著水平。</a:t>
            </a:r>
          </a:p>
        </p:txBody>
      </p:sp>
    </p:spTree>
    <p:extLst>
      <p:ext uri="{BB962C8B-B14F-4D97-AF65-F5344CB8AC3E}">
        <p14:creationId xmlns:p14="http://schemas.microsoft.com/office/powerpoint/2010/main" val="547236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Methods</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b="1" dirty="0"/>
              <a:t>3. Data collection </a:t>
            </a:r>
            <a:r>
              <a:rPr lang="en-US" altLang="zh-CN" b="1" dirty="0" smtClean="0"/>
              <a:t>tools</a:t>
            </a:r>
          </a:p>
          <a:p>
            <a:r>
              <a:rPr lang="en-US" altLang="zh-CN" dirty="0"/>
              <a:t>The following data collection tools were used within the scope of this study.</a:t>
            </a:r>
          </a:p>
          <a:p>
            <a:pPr marL="0" indent="715963">
              <a:buNone/>
            </a:pPr>
            <a:r>
              <a:rPr lang="zh-CN" altLang="en-US" dirty="0" smtClean="0"/>
              <a:t>▪ </a:t>
            </a:r>
            <a:r>
              <a:rPr lang="en-US" altLang="zh-CN" dirty="0"/>
              <a:t>A rubric for the assessment of the quality of interaction and participation within the knowledge building process (</a:t>
            </a:r>
            <a:r>
              <a:rPr lang="en-US" altLang="zh-CN" dirty="0" err="1"/>
              <a:t>Avci</a:t>
            </a:r>
            <a:r>
              <a:rPr lang="en-US" altLang="zh-CN" dirty="0"/>
              <a:t> </a:t>
            </a:r>
            <a:r>
              <a:rPr lang="en-US" altLang="zh-CN" dirty="0" err="1"/>
              <a:t>Yucel</a:t>
            </a:r>
            <a:r>
              <a:rPr lang="en-US" altLang="zh-CN" dirty="0"/>
              <a:t> &amp; </a:t>
            </a:r>
            <a:r>
              <a:rPr lang="en-US" altLang="zh-CN" dirty="0" err="1"/>
              <a:t>Usluel</a:t>
            </a:r>
            <a:r>
              <a:rPr lang="en-US" altLang="zh-CN" dirty="0"/>
              <a:t>, 2013</a:t>
            </a:r>
            <a:r>
              <a:rPr lang="en-US" altLang="zh-CN" dirty="0" smtClean="0"/>
              <a:t>)</a:t>
            </a:r>
            <a:r>
              <a:rPr lang="zh-CN" altLang="en-US" dirty="0" smtClean="0"/>
              <a:t>。交互</a:t>
            </a:r>
            <a:r>
              <a:rPr lang="zh-CN" altLang="en-US" dirty="0"/>
              <a:t>与参与质量的评价</a:t>
            </a:r>
            <a:r>
              <a:rPr lang="zh-CN" altLang="en-US" dirty="0" smtClean="0"/>
              <a:t>量规。</a:t>
            </a:r>
            <a:endParaRPr lang="en-US" altLang="zh-CN" dirty="0" smtClean="0"/>
          </a:p>
          <a:p>
            <a:pPr marL="0" indent="715963">
              <a:buNone/>
            </a:pPr>
            <a:r>
              <a:rPr lang="en-US" altLang="zh-CN" dirty="0"/>
              <a:t>The present study used a rubric developed by </a:t>
            </a:r>
            <a:r>
              <a:rPr lang="en-US" altLang="zh-CN" dirty="0" err="1"/>
              <a:t>Avci</a:t>
            </a:r>
            <a:r>
              <a:rPr lang="en-US" altLang="zh-CN" dirty="0"/>
              <a:t> </a:t>
            </a:r>
            <a:r>
              <a:rPr lang="en-US" altLang="zh-CN" dirty="0" err="1"/>
              <a:t>Yucel</a:t>
            </a:r>
            <a:r>
              <a:rPr lang="en-US" altLang="zh-CN" dirty="0"/>
              <a:t> and </a:t>
            </a:r>
            <a:r>
              <a:rPr lang="en-US" altLang="zh-CN" dirty="0" err="1"/>
              <a:t>Usluel</a:t>
            </a:r>
            <a:r>
              <a:rPr lang="en-US" altLang="zh-CN" dirty="0"/>
              <a:t> (2013) to assess the interaction and participation quality in the online collaborative learning environment. This rubric has four indicators: the contribution of discussion messages to the task, the relevance of discussion messages to the topic, the continuity of discussion messages, and the direction of relations between discussion messages</a:t>
            </a:r>
            <a:r>
              <a:rPr lang="en-US" altLang="zh-CN" dirty="0" smtClean="0"/>
              <a:t>.</a:t>
            </a:r>
          </a:p>
          <a:p>
            <a:pPr marL="0" indent="715963">
              <a:buNone/>
            </a:pPr>
            <a:r>
              <a:rPr lang="zh-CN" altLang="en-US" dirty="0"/>
              <a:t>这个量规有四个指标：贡献与任务相关的讨论信息，讨论信息与主题的相关性，讨论信息的连续性，讨论信息之间关系</a:t>
            </a:r>
            <a:r>
              <a:rPr lang="zh-CN" altLang="en-US" dirty="0" smtClean="0"/>
              <a:t>的</a:t>
            </a:r>
            <a:r>
              <a:rPr lang="zh-CN" altLang="en-US" dirty="0"/>
              <a:t>指向</a:t>
            </a:r>
            <a:r>
              <a:rPr lang="zh-CN" altLang="en-US" dirty="0" smtClean="0"/>
              <a:t>。</a:t>
            </a:r>
            <a:endParaRPr lang="zh-CN" altLang="en-US" dirty="0"/>
          </a:p>
        </p:txBody>
      </p:sp>
    </p:spTree>
    <p:extLst>
      <p:ext uri="{BB962C8B-B14F-4D97-AF65-F5344CB8AC3E}">
        <p14:creationId xmlns:p14="http://schemas.microsoft.com/office/powerpoint/2010/main" val="823477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Methods</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b="1" dirty="0" smtClean="0"/>
              <a:t>4</a:t>
            </a:r>
            <a:r>
              <a:rPr lang="en-US" altLang="zh-CN" b="1" dirty="0"/>
              <a:t>. Data </a:t>
            </a:r>
            <a:r>
              <a:rPr lang="en-US" altLang="zh-CN" b="1" dirty="0" smtClean="0"/>
              <a:t>analysis</a:t>
            </a:r>
          </a:p>
          <a:p>
            <a:endParaRPr lang="en-US" altLang="zh-CN" dirty="0"/>
          </a:p>
        </p:txBody>
      </p:sp>
      <p:pic>
        <p:nvPicPr>
          <p:cNvPr id="4" name="图片 3"/>
          <p:cNvPicPr/>
          <p:nvPr/>
        </p:nvPicPr>
        <p:blipFill>
          <a:blip r:embed="rId2"/>
          <a:stretch>
            <a:fillRect/>
          </a:stretch>
        </p:blipFill>
        <p:spPr>
          <a:xfrm>
            <a:off x="715644" y="1916747"/>
            <a:ext cx="10899214" cy="4941253"/>
          </a:xfrm>
          <a:prstGeom prst="rect">
            <a:avLst/>
          </a:prstGeom>
        </p:spPr>
      </p:pic>
    </p:spTree>
    <p:extLst>
      <p:ext uri="{BB962C8B-B14F-4D97-AF65-F5344CB8AC3E}">
        <p14:creationId xmlns:p14="http://schemas.microsoft.com/office/powerpoint/2010/main" val="1270623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Methods</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b="1" dirty="0" smtClean="0"/>
              <a:t>4</a:t>
            </a:r>
            <a:r>
              <a:rPr lang="en-US" altLang="zh-CN" b="1" dirty="0"/>
              <a:t>. Data </a:t>
            </a:r>
            <a:r>
              <a:rPr lang="en-US" altLang="zh-CN" b="1" dirty="0" smtClean="0"/>
              <a:t>analysis</a:t>
            </a:r>
          </a:p>
          <a:p>
            <a:endParaRPr lang="en-US" altLang="zh-CN" dirty="0"/>
          </a:p>
        </p:txBody>
      </p:sp>
      <p:pic>
        <p:nvPicPr>
          <p:cNvPr id="5" name="图片 4"/>
          <p:cNvPicPr>
            <a:picLocks noChangeAspect="1"/>
          </p:cNvPicPr>
          <p:nvPr/>
        </p:nvPicPr>
        <p:blipFill>
          <a:blip r:embed="rId2"/>
          <a:stretch>
            <a:fillRect/>
          </a:stretch>
        </p:blipFill>
        <p:spPr>
          <a:xfrm>
            <a:off x="1432518" y="702500"/>
            <a:ext cx="9889919" cy="6012000"/>
          </a:xfrm>
          <a:prstGeom prst="rect">
            <a:avLst/>
          </a:prstGeom>
        </p:spPr>
      </p:pic>
    </p:spTree>
    <p:extLst>
      <p:ext uri="{BB962C8B-B14F-4D97-AF65-F5344CB8AC3E}">
        <p14:creationId xmlns:p14="http://schemas.microsoft.com/office/powerpoint/2010/main" val="3146107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Results and discussion</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b="1" dirty="0" smtClean="0"/>
              <a:t>1. </a:t>
            </a:r>
            <a:r>
              <a:rPr lang="en-US" altLang="zh-CN" b="1" dirty="0"/>
              <a:t>Findings on the knowledge building process and quantities of interaction and participation of students</a:t>
            </a:r>
            <a:endParaRPr lang="en-US" altLang="zh-CN" b="1" dirty="0" smtClean="0"/>
          </a:p>
          <a:p>
            <a:endParaRPr lang="en-US" altLang="zh-CN" dirty="0"/>
          </a:p>
        </p:txBody>
      </p:sp>
      <p:pic>
        <p:nvPicPr>
          <p:cNvPr id="6" name="图片 5"/>
          <p:cNvPicPr>
            <a:picLocks noChangeAspect="1"/>
          </p:cNvPicPr>
          <p:nvPr/>
        </p:nvPicPr>
        <p:blipFill>
          <a:blip r:embed="rId2"/>
          <a:stretch>
            <a:fillRect/>
          </a:stretch>
        </p:blipFill>
        <p:spPr>
          <a:xfrm>
            <a:off x="1188720" y="2292325"/>
            <a:ext cx="9938458" cy="4442757"/>
          </a:xfrm>
          <a:prstGeom prst="rect">
            <a:avLst/>
          </a:prstGeom>
        </p:spPr>
      </p:pic>
    </p:spTree>
    <p:extLst>
      <p:ext uri="{BB962C8B-B14F-4D97-AF65-F5344CB8AC3E}">
        <p14:creationId xmlns:p14="http://schemas.microsoft.com/office/powerpoint/2010/main" val="14307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Results and discussion</a:t>
            </a:r>
            <a:endParaRPr lang="zh-CN" altLang="en-US" dirty="0"/>
          </a:p>
        </p:txBody>
      </p:sp>
      <p:sp>
        <p:nvSpPr>
          <p:cNvPr id="3" name="内容占位符 2"/>
          <p:cNvSpPr>
            <a:spLocks noGrp="1"/>
          </p:cNvSpPr>
          <p:nvPr>
            <p:ph idx="1"/>
          </p:nvPr>
        </p:nvSpPr>
        <p:spPr>
          <a:xfrm>
            <a:off x="558799" y="1540432"/>
            <a:ext cx="5384801" cy="5025832"/>
          </a:xfrm>
        </p:spPr>
        <p:txBody>
          <a:bodyPr>
            <a:normAutofit/>
          </a:bodyPr>
          <a:lstStyle/>
          <a:p>
            <a:pPr marL="0" indent="0">
              <a:buNone/>
            </a:pPr>
            <a:r>
              <a:rPr lang="en-US" altLang="zh-CN" b="1" dirty="0" smtClean="0"/>
              <a:t>1. </a:t>
            </a:r>
            <a:r>
              <a:rPr lang="en-US" altLang="zh-CN" b="1" dirty="0"/>
              <a:t>Findings on the knowledge building process and quantities of interaction and participation of students</a:t>
            </a:r>
            <a:endParaRPr lang="en-US" altLang="zh-CN" b="1" dirty="0" smtClean="0"/>
          </a:p>
          <a:p>
            <a:endParaRPr lang="en-US" altLang="zh-CN" dirty="0"/>
          </a:p>
        </p:txBody>
      </p:sp>
      <p:pic>
        <p:nvPicPr>
          <p:cNvPr id="5" name="图片 4"/>
          <p:cNvPicPr/>
          <p:nvPr/>
        </p:nvPicPr>
        <p:blipFill>
          <a:blip r:embed="rId2"/>
          <a:stretch>
            <a:fillRect/>
          </a:stretch>
        </p:blipFill>
        <p:spPr>
          <a:xfrm>
            <a:off x="55913" y="771669"/>
            <a:ext cx="6294755" cy="3185160"/>
          </a:xfrm>
          <a:prstGeom prst="rect">
            <a:avLst/>
          </a:prstGeom>
        </p:spPr>
      </p:pic>
      <p:pic>
        <p:nvPicPr>
          <p:cNvPr id="7" name="图片 6"/>
          <p:cNvPicPr/>
          <p:nvPr/>
        </p:nvPicPr>
        <p:blipFill>
          <a:blip r:embed="rId3"/>
          <a:stretch>
            <a:fillRect/>
          </a:stretch>
        </p:blipFill>
        <p:spPr>
          <a:xfrm>
            <a:off x="71154" y="4025998"/>
            <a:ext cx="6294754" cy="2865120"/>
          </a:xfrm>
          <a:prstGeom prst="rect">
            <a:avLst/>
          </a:prstGeom>
        </p:spPr>
      </p:pic>
      <p:pic>
        <p:nvPicPr>
          <p:cNvPr id="8" name="图片 7"/>
          <p:cNvPicPr/>
          <p:nvPr/>
        </p:nvPicPr>
        <p:blipFill>
          <a:blip r:embed="rId4"/>
          <a:stretch>
            <a:fillRect/>
          </a:stretch>
        </p:blipFill>
        <p:spPr>
          <a:xfrm>
            <a:off x="5929067" y="2058136"/>
            <a:ext cx="6262933" cy="3138704"/>
          </a:xfrm>
          <a:prstGeom prst="rect">
            <a:avLst/>
          </a:prstGeom>
        </p:spPr>
      </p:pic>
    </p:spTree>
    <p:extLst>
      <p:ext uri="{BB962C8B-B14F-4D97-AF65-F5344CB8AC3E}">
        <p14:creationId xmlns:p14="http://schemas.microsoft.com/office/powerpoint/2010/main" val="595932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Results and discussion</a:t>
            </a:r>
            <a:endParaRPr lang="zh-CN" altLang="en-US" dirty="0"/>
          </a:p>
        </p:txBody>
      </p:sp>
      <p:sp>
        <p:nvSpPr>
          <p:cNvPr id="3" name="内容占位符 2"/>
          <p:cNvSpPr>
            <a:spLocks noGrp="1"/>
          </p:cNvSpPr>
          <p:nvPr>
            <p:ph idx="1"/>
          </p:nvPr>
        </p:nvSpPr>
        <p:spPr>
          <a:xfrm>
            <a:off x="558799" y="1540432"/>
            <a:ext cx="10596881" cy="5025832"/>
          </a:xfrm>
        </p:spPr>
        <p:txBody>
          <a:bodyPr>
            <a:normAutofit/>
          </a:bodyPr>
          <a:lstStyle/>
          <a:p>
            <a:pPr marL="0" indent="0">
              <a:buNone/>
            </a:pPr>
            <a:r>
              <a:rPr lang="en-US" altLang="zh-CN" b="1" dirty="0" smtClean="0"/>
              <a:t>2</a:t>
            </a:r>
            <a:r>
              <a:rPr lang="en-US" altLang="zh-CN" b="1" dirty="0"/>
              <a:t>. Findings on the content and quality of the interaction and participation of </a:t>
            </a:r>
            <a:r>
              <a:rPr lang="en-US" altLang="zh-CN" b="1" dirty="0" smtClean="0"/>
              <a:t>students</a:t>
            </a:r>
          </a:p>
          <a:p>
            <a:pPr indent="7938">
              <a:buFont typeface="Wingdings" panose="05000000000000000000" pitchFamily="2" charset="2"/>
              <a:buChar char="ü"/>
            </a:pPr>
            <a:r>
              <a:rPr lang="en-US" altLang="zh-CN" dirty="0" smtClean="0"/>
              <a:t> Findings </a:t>
            </a:r>
            <a:r>
              <a:rPr lang="en-US" altLang="zh-CN" dirty="0"/>
              <a:t>on the content of interaction and participation of students</a:t>
            </a:r>
          </a:p>
        </p:txBody>
      </p:sp>
      <p:pic>
        <p:nvPicPr>
          <p:cNvPr id="9" name="图片 8"/>
          <p:cNvPicPr/>
          <p:nvPr/>
        </p:nvPicPr>
        <p:blipFill>
          <a:blip r:embed="rId2"/>
          <a:stretch>
            <a:fillRect/>
          </a:stretch>
        </p:blipFill>
        <p:spPr>
          <a:xfrm>
            <a:off x="843278" y="2575560"/>
            <a:ext cx="10601961" cy="4236720"/>
          </a:xfrm>
          <a:prstGeom prst="rect">
            <a:avLst/>
          </a:prstGeom>
        </p:spPr>
      </p:pic>
    </p:spTree>
    <p:extLst>
      <p:ext uri="{BB962C8B-B14F-4D97-AF65-F5344CB8AC3E}">
        <p14:creationId xmlns:p14="http://schemas.microsoft.com/office/powerpoint/2010/main" val="2215770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Results and discussion</a:t>
            </a:r>
            <a:endParaRPr lang="zh-CN" altLang="en-US" dirty="0"/>
          </a:p>
        </p:txBody>
      </p:sp>
      <p:sp>
        <p:nvSpPr>
          <p:cNvPr id="3" name="内容占位符 2"/>
          <p:cNvSpPr>
            <a:spLocks noGrp="1"/>
          </p:cNvSpPr>
          <p:nvPr>
            <p:ph idx="1"/>
          </p:nvPr>
        </p:nvSpPr>
        <p:spPr>
          <a:xfrm>
            <a:off x="558799" y="1540432"/>
            <a:ext cx="10596881" cy="5025832"/>
          </a:xfrm>
        </p:spPr>
        <p:txBody>
          <a:bodyPr>
            <a:normAutofit/>
          </a:bodyPr>
          <a:lstStyle/>
          <a:p>
            <a:pPr marL="0" indent="0">
              <a:buNone/>
            </a:pPr>
            <a:r>
              <a:rPr lang="en-US" altLang="zh-CN" b="1" dirty="0" smtClean="0"/>
              <a:t>2</a:t>
            </a:r>
            <a:r>
              <a:rPr lang="en-US" altLang="zh-CN" b="1" dirty="0"/>
              <a:t>. Findings on the content and quality of the interaction and participation of </a:t>
            </a:r>
            <a:r>
              <a:rPr lang="en-US" altLang="zh-CN" b="1" dirty="0" smtClean="0"/>
              <a:t>students</a:t>
            </a:r>
          </a:p>
          <a:p>
            <a:pPr indent="7938">
              <a:buFont typeface="Wingdings" panose="05000000000000000000" pitchFamily="2" charset="2"/>
              <a:buChar char="ü"/>
            </a:pPr>
            <a:r>
              <a:rPr lang="en-US" altLang="zh-CN" dirty="0" smtClean="0"/>
              <a:t> Findings </a:t>
            </a:r>
            <a:r>
              <a:rPr lang="en-US" altLang="zh-CN" dirty="0"/>
              <a:t>on the content of interaction and participation of students</a:t>
            </a:r>
          </a:p>
        </p:txBody>
      </p:sp>
      <p:pic>
        <p:nvPicPr>
          <p:cNvPr id="5" name="图片 4"/>
          <p:cNvPicPr>
            <a:picLocks noChangeAspect="1"/>
          </p:cNvPicPr>
          <p:nvPr/>
        </p:nvPicPr>
        <p:blipFill>
          <a:blip r:embed="rId2"/>
          <a:stretch>
            <a:fillRect/>
          </a:stretch>
        </p:blipFill>
        <p:spPr>
          <a:xfrm>
            <a:off x="3923228" y="702500"/>
            <a:ext cx="7740000" cy="6095266"/>
          </a:xfrm>
          <a:prstGeom prst="rect">
            <a:avLst/>
          </a:prstGeom>
        </p:spPr>
      </p:pic>
    </p:spTree>
    <p:extLst>
      <p:ext uri="{BB962C8B-B14F-4D97-AF65-F5344CB8AC3E}">
        <p14:creationId xmlns:p14="http://schemas.microsoft.com/office/powerpoint/2010/main" val="3536447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Results and discussion</a:t>
            </a:r>
            <a:endParaRPr lang="zh-CN" altLang="en-US" dirty="0"/>
          </a:p>
        </p:txBody>
      </p:sp>
      <p:sp>
        <p:nvSpPr>
          <p:cNvPr id="3" name="内容占位符 2"/>
          <p:cNvSpPr>
            <a:spLocks noGrp="1"/>
          </p:cNvSpPr>
          <p:nvPr>
            <p:ph idx="1"/>
          </p:nvPr>
        </p:nvSpPr>
        <p:spPr>
          <a:xfrm>
            <a:off x="558799" y="1540432"/>
            <a:ext cx="10596881" cy="5025832"/>
          </a:xfrm>
        </p:spPr>
        <p:txBody>
          <a:bodyPr>
            <a:normAutofit/>
          </a:bodyPr>
          <a:lstStyle/>
          <a:p>
            <a:pPr marL="0" indent="0">
              <a:buNone/>
            </a:pPr>
            <a:r>
              <a:rPr lang="en-US" altLang="zh-CN" b="1" dirty="0" smtClean="0"/>
              <a:t>2</a:t>
            </a:r>
            <a:r>
              <a:rPr lang="en-US" altLang="zh-CN" b="1" dirty="0"/>
              <a:t>. Findings on the content and quality of the </a:t>
            </a:r>
            <a:r>
              <a:rPr lang="en-US" altLang="zh-CN" b="1" dirty="0" smtClean="0"/>
              <a:t>interaction </a:t>
            </a:r>
            <a:r>
              <a:rPr lang="en-US" altLang="zh-CN" b="1" dirty="0"/>
              <a:t>and participation of </a:t>
            </a:r>
            <a:r>
              <a:rPr lang="en-US" altLang="zh-CN" b="1" dirty="0" smtClean="0"/>
              <a:t>students</a:t>
            </a:r>
          </a:p>
          <a:p>
            <a:r>
              <a:rPr lang="en-US" altLang="zh-CN" dirty="0"/>
              <a:t>Findings on the quality of the interaction and participation of students</a:t>
            </a:r>
          </a:p>
        </p:txBody>
      </p:sp>
      <p:pic>
        <p:nvPicPr>
          <p:cNvPr id="6" name="图片 5"/>
          <p:cNvPicPr>
            <a:picLocks noChangeAspect="1"/>
          </p:cNvPicPr>
          <p:nvPr/>
        </p:nvPicPr>
        <p:blipFill>
          <a:blip r:embed="rId2"/>
          <a:stretch>
            <a:fillRect/>
          </a:stretch>
        </p:blipFill>
        <p:spPr>
          <a:xfrm>
            <a:off x="416249" y="2595561"/>
            <a:ext cx="11394029" cy="3996000"/>
          </a:xfrm>
          <a:prstGeom prst="rect">
            <a:avLst/>
          </a:prstGeom>
        </p:spPr>
      </p:pic>
    </p:spTree>
    <p:extLst>
      <p:ext uri="{BB962C8B-B14F-4D97-AF65-F5344CB8AC3E}">
        <p14:creationId xmlns:p14="http://schemas.microsoft.com/office/powerpoint/2010/main" val="2696438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Results and discussion</a:t>
            </a:r>
            <a:endParaRPr lang="zh-CN" altLang="en-US" dirty="0"/>
          </a:p>
        </p:txBody>
      </p:sp>
      <p:sp>
        <p:nvSpPr>
          <p:cNvPr id="3" name="内容占位符 2"/>
          <p:cNvSpPr>
            <a:spLocks noGrp="1"/>
          </p:cNvSpPr>
          <p:nvPr>
            <p:ph idx="1"/>
          </p:nvPr>
        </p:nvSpPr>
        <p:spPr>
          <a:xfrm>
            <a:off x="558799" y="1540432"/>
            <a:ext cx="10596881" cy="5025832"/>
          </a:xfrm>
        </p:spPr>
        <p:txBody>
          <a:bodyPr>
            <a:normAutofit/>
          </a:bodyPr>
          <a:lstStyle/>
          <a:p>
            <a:pPr marL="0" indent="0">
              <a:buNone/>
            </a:pPr>
            <a:r>
              <a:rPr lang="en-US" altLang="zh-CN" b="1" dirty="0" smtClean="0"/>
              <a:t>3</a:t>
            </a:r>
            <a:r>
              <a:rPr lang="en-US" altLang="zh-CN" b="1" dirty="0"/>
              <a:t>. Findings on the relation between the interaction and participation of students and the knowledge building </a:t>
            </a:r>
            <a:r>
              <a:rPr lang="en-US" altLang="zh-CN" b="1" dirty="0" smtClean="0"/>
              <a:t>process</a:t>
            </a:r>
          </a:p>
        </p:txBody>
      </p:sp>
      <p:pic>
        <p:nvPicPr>
          <p:cNvPr id="5" name="图片 4"/>
          <p:cNvPicPr>
            <a:picLocks noChangeAspect="1"/>
          </p:cNvPicPr>
          <p:nvPr/>
        </p:nvPicPr>
        <p:blipFill>
          <a:blip r:embed="rId2"/>
          <a:stretch>
            <a:fillRect/>
          </a:stretch>
        </p:blipFill>
        <p:spPr>
          <a:xfrm>
            <a:off x="309584" y="2459990"/>
            <a:ext cx="11647437" cy="1908000"/>
          </a:xfrm>
          <a:prstGeom prst="rect">
            <a:avLst/>
          </a:prstGeom>
        </p:spPr>
      </p:pic>
    </p:spTree>
    <p:extLst>
      <p:ext uri="{BB962C8B-B14F-4D97-AF65-F5344CB8AC3E}">
        <p14:creationId xmlns:p14="http://schemas.microsoft.com/office/powerpoint/2010/main" val="1252494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4605"/>
            <a:ext cx="10515600" cy="1021715"/>
          </a:xfrm>
        </p:spPr>
        <p:txBody>
          <a:bodyPr/>
          <a:lstStyle/>
          <a:p>
            <a:r>
              <a:rPr lang="pt-BR" altLang="zh-CN" dirty="0" smtClean="0"/>
              <a:t>abstract</a:t>
            </a:r>
            <a:endParaRPr lang="zh-CN" altLang="en-US" dirty="0"/>
          </a:p>
        </p:txBody>
      </p:sp>
      <p:sp>
        <p:nvSpPr>
          <p:cNvPr id="3" name="内容占位符 2"/>
          <p:cNvSpPr>
            <a:spLocks noGrp="1"/>
          </p:cNvSpPr>
          <p:nvPr>
            <p:ph idx="1"/>
          </p:nvPr>
        </p:nvSpPr>
        <p:spPr>
          <a:xfrm>
            <a:off x="838200" y="1036320"/>
            <a:ext cx="10515600" cy="5532120"/>
          </a:xfrm>
        </p:spPr>
        <p:txBody>
          <a:bodyPr>
            <a:noAutofit/>
          </a:bodyPr>
          <a:lstStyle/>
          <a:p>
            <a:pPr marL="0" indent="0" algn="just">
              <a:lnSpc>
                <a:spcPct val="100000"/>
              </a:lnSpc>
              <a:buNone/>
            </a:pPr>
            <a:r>
              <a:rPr lang="zh-CN" altLang="en-US" sz="2000" dirty="0" smtClean="0">
                <a:latin typeface="Times New Roman" panose="02020603050405020304" pitchFamily="18" charset="0"/>
                <a:cs typeface="Times New Roman" panose="02020603050405020304" pitchFamily="18" charset="0"/>
              </a:rPr>
              <a:t>研究</a:t>
            </a:r>
            <a:r>
              <a:rPr lang="zh-CN" altLang="en-US" dirty="0">
                <a:latin typeface="Times New Roman" panose="02020603050405020304" pitchFamily="18" charset="0"/>
                <a:cs typeface="Times New Roman" panose="02020603050405020304" pitchFamily="18" charset="0"/>
              </a:rPr>
              <a:t>主题</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processes of knowledge building, the interaction and participation of students in an online collaborative learning environment and the relations among them are investigated. </a:t>
            </a:r>
            <a:endParaRPr lang="en-US" altLang="zh-CN" sz="20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zh-CN" altLang="en-US" sz="2000" dirty="0" smtClean="0">
                <a:latin typeface="Times New Roman" panose="02020603050405020304" pitchFamily="18" charset="0"/>
                <a:cs typeface="Times New Roman" panose="02020603050405020304" pitchFamily="18" charset="0"/>
              </a:rPr>
              <a:t>研究过程：</a:t>
            </a: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investigation involved a procedure carried out over 14 weeks in an online collaborative learning environment. During the procedure, the knowledge building process was executed over Knowledge Forum and the planning process over Moodle LMS. </a:t>
            </a:r>
            <a:endParaRPr lang="en-US" altLang="zh-CN" sz="20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zh-CN" altLang="en-US" sz="2000" dirty="0" smtClean="0">
                <a:latin typeface="Times New Roman" panose="02020603050405020304" pitchFamily="18" charset="0"/>
                <a:cs typeface="Times New Roman" panose="02020603050405020304" pitchFamily="18" charset="0"/>
              </a:rPr>
              <a:t>研究内容：</a:t>
            </a: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scaffolds, quantity, content and quality of interaction and participation, and relations between scaffolds and the quantity of interaction and participation were reviewed. </a:t>
            </a:r>
            <a:endParaRPr lang="en-US" altLang="zh-CN" sz="20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zh-CN" altLang="en-US" sz="2000" dirty="0">
                <a:latin typeface="Times New Roman" panose="02020603050405020304" pitchFamily="18" charset="0"/>
                <a:cs typeface="Times New Roman" panose="02020603050405020304" pitchFamily="18" charset="0"/>
              </a:rPr>
              <a:t>实验</a:t>
            </a:r>
            <a:r>
              <a:rPr lang="zh-CN" altLang="en-US" sz="2000" dirty="0" smtClean="0">
                <a:latin typeface="Times New Roman" panose="02020603050405020304" pitchFamily="18" charset="0"/>
                <a:cs typeface="Times New Roman" panose="02020603050405020304" pitchFamily="18" charset="0"/>
              </a:rPr>
              <a:t>对象：</a:t>
            </a:r>
            <a:r>
              <a:rPr lang="en-US" altLang="zh-CN" sz="2000" dirty="0" smtClean="0">
                <a:latin typeface="Times New Roman" panose="02020603050405020304" pitchFamily="18" charset="0"/>
                <a:cs typeface="Times New Roman" panose="02020603050405020304" pitchFamily="18" charset="0"/>
              </a:rPr>
              <a:t>The </a:t>
            </a:r>
            <a:r>
              <a:rPr lang="en-US" altLang="zh-CN" sz="2000" dirty="0">
                <a:latin typeface="Times New Roman" panose="02020603050405020304" pitchFamily="18" charset="0"/>
                <a:cs typeface="Times New Roman" panose="02020603050405020304" pitchFamily="18" charset="0"/>
              </a:rPr>
              <a:t>participants were 145 prospective teachers. </a:t>
            </a:r>
            <a:endParaRPr lang="en-US" altLang="zh-CN" sz="20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zh-CN" altLang="en-US" sz="2000" dirty="0" smtClean="0">
                <a:latin typeface="Times New Roman" panose="02020603050405020304" pitchFamily="18" charset="0"/>
                <a:cs typeface="Times New Roman" panose="02020603050405020304" pitchFamily="18" charset="0"/>
              </a:rPr>
              <a:t>研究方法：</a:t>
            </a:r>
            <a:r>
              <a:rPr lang="en-US" altLang="zh-CN" sz="2000" dirty="0" smtClean="0">
                <a:latin typeface="Times New Roman" panose="02020603050405020304" pitchFamily="18" charset="0"/>
                <a:cs typeface="Times New Roman" panose="02020603050405020304" pitchFamily="18" charset="0"/>
              </a:rPr>
              <a:t>In </a:t>
            </a:r>
            <a:r>
              <a:rPr lang="en-US" altLang="zh-CN" sz="2000" dirty="0">
                <a:latin typeface="Times New Roman" panose="02020603050405020304" pitchFamily="18" charset="0"/>
                <a:cs typeface="Times New Roman" panose="02020603050405020304" pitchFamily="18" charset="0"/>
              </a:rPr>
              <a:t>this research, a convergent parallel design method was employed. </a:t>
            </a:r>
            <a:endParaRPr lang="en-US" altLang="zh-CN" sz="2000" dirty="0" smtClean="0">
              <a:latin typeface="Times New Roman" panose="02020603050405020304" pitchFamily="18" charset="0"/>
              <a:cs typeface="Times New Roman" panose="02020603050405020304" pitchFamily="18" charset="0"/>
            </a:endParaRPr>
          </a:p>
          <a:p>
            <a:pPr marL="0" indent="0">
              <a:lnSpc>
                <a:spcPct val="100000"/>
              </a:lnSpc>
              <a:buNone/>
            </a:pPr>
            <a:r>
              <a:rPr lang="zh-CN" altLang="en-US" sz="2000" dirty="0" smtClean="0">
                <a:latin typeface="Times New Roman" panose="02020603050405020304" pitchFamily="18" charset="0"/>
                <a:cs typeface="Times New Roman" panose="02020603050405020304" pitchFamily="18" charset="0"/>
              </a:rPr>
              <a:t>数据收集与分析：</a:t>
            </a:r>
            <a:r>
              <a:rPr lang="en-US" altLang="zh-CN" sz="2000" dirty="0" smtClean="0">
                <a:latin typeface="Times New Roman" panose="02020603050405020304" pitchFamily="18" charset="0"/>
                <a:cs typeface="Times New Roman" panose="02020603050405020304" pitchFamily="18" charset="0"/>
              </a:rPr>
              <a:t>Data </a:t>
            </a:r>
            <a:r>
              <a:rPr lang="en-US" altLang="zh-CN" sz="2000" dirty="0">
                <a:latin typeface="Times New Roman" panose="02020603050405020304" pitchFamily="18" charset="0"/>
                <a:cs typeface="Times New Roman" panose="02020603050405020304" pitchFamily="18" charset="0"/>
              </a:rPr>
              <a:t>were collected from multiple sources, including the log records and the content analysis of Knowledge Forum postings. </a:t>
            </a:r>
            <a:r>
              <a:rPr lang="en-US" altLang="zh-CN" dirty="0">
                <a:latin typeface="Times New Roman" panose="02020603050405020304" pitchFamily="18" charset="0"/>
                <a:cs typeface="Times New Roman" panose="02020603050405020304" pitchFamily="18" charset="0"/>
              </a:rPr>
              <a:t>Development was observed in terms of the use of opinion building and expressing forms and note creation and build-on of the students in the knowledge building processes within the online collaborative learning environment. </a:t>
            </a:r>
          </a:p>
        </p:txBody>
      </p:sp>
    </p:spTree>
    <p:extLst>
      <p:ext uri="{BB962C8B-B14F-4D97-AF65-F5344CB8AC3E}">
        <p14:creationId xmlns:p14="http://schemas.microsoft.com/office/powerpoint/2010/main" val="3805334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normAutofit/>
          </a:bodyPr>
          <a:lstStyle/>
          <a:p>
            <a:r>
              <a:rPr lang="en-US" altLang="zh-CN" dirty="0"/>
              <a:t>An </a:t>
            </a:r>
            <a:r>
              <a:rPr lang="en-US" altLang="zh-CN" b="1" dirty="0"/>
              <a:t>increasing improvement</a:t>
            </a:r>
            <a:r>
              <a:rPr lang="en-US" altLang="zh-CN" dirty="0"/>
              <a:t> in the </a:t>
            </a:r>
            <a:r>
              <a:rPr lang="en-US" altLang="zh-CN" b="1" dirty="0"/>
              <a:t>quality</a:t>
            </a:r>
            <a:r>
              <a:rPr lang="en-US" altLang="zh-CN" dirty="0"/>
              <a:t> of student participation and interaction from the beginning to the end of the term was observed in scaffolds in the knowledge building process within the scope of this study. </a:t>
            </a:r>
            <a:endParaRPr lang="en-US" altLang="zh-CN" dirty="0" smtClean="0"/>
          </a:p>
          <a:p>
            <a:r>
              <a:rPr lang="en-US" altLang="zh-CN" dirty="0" smtClean="0"/>
              <a:t>Scaffolds </a:t>
            </a:r>
            <a:r>
              <a:rPr lang="en-US" altLang="zh-CN" dirty="0"/>
              <a:t>are representations of a teacher in the knowledge building process. </a:t>
            </a:r>
            <a:r>
              <a:rPr lang="en-US" altLang="zh-CN" dirty="0" smtClean="0"/>
              <a:t> Scaffolds </a:t>
            </a:r>
            <a:r>
              <a:rPr lang="en-US" altLang="zh-CN" dirty="0"/>
              <a:t>play the role of a teacher by supporting and leading students in expressing and building their opinions in a knowledge building process without a teacher; </a:t>
            </a:r>
            <a:endParaRPr lang="en-US" altLang="zh-CN" dirty="0" smtClean="0"/>
          </a:p>
        </p:txBody>
      </p:sp>
    </p:spTree>
    <p:extLst>
      <p:ext uri="{BB962C8B-B14F-4D97-AF65-F5344CB8AC3E}">
        <p14:creationId xmlns:p14="http://schemas.microsoft.com/office/powerpoint/2010/main" val="3767426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 and recommendations</a:t>
            </a:r>
            <a:endParaRPr lang="zh-CN" altLang="en-US" dirty="0"/>
          </a:p>
        </p:txBody>
      </p:sp>
      <p:sp>
        <p:nvSpPr>
          <p:cNvPr id="3" name="内容占位符 2"/>
          <p:cNvSpPr>
            <a:spLocks noGrp="1"/>
          </p:cNvSpPr>
          <p:nvPr>
            <p:ph idx="1"/>
          </p:nvPr>
        </p:nvSpPr>
        <p:spPr/>
        <p:txBody>
          <a:bodyPr>
            <a:normAutofit/>
          </a:bodyPr>
          <a:lstStyle/>
          <a:p>
            <a:r>
              <a:rPr lang="en-US" altLang="zh-CN" dirty="0"/>
              <a:t>The relation between the use of scaffolds in knowledge building processes and the quantities of note creation and note build-on shows that the interaction and participation quantity is an important component of the online collaborative knowledge building process. It can thus be stated that these indicators support and trigger each other. Improvements of students related to knowledge building processes will be seen in the students' interaction and participation</a:t>
            </a:r>
            <a:r>
              <a:rPr lang="en-US" altLang="zh-CN" dirty="0" smtClean="0"/>
              <a:t>.</a:t>
            </a:r>
          </a:p>
          <a:p>
            <a:r>
              <a:rPr lang="en-US" altLang="zh-CN" dirty="0"/>
              <a:t>The present study revealed that a course conducted within an online collaborative knowledge building environment can contribute to the opinion building and expression of students; improve the quantity, content and quality of the interaction and participation of students; and thus the learning of students. </a:t>
            </a:r>
            <a:endParaRPr lang="zh-CN" altLang="en-US" dirty="0"/>
          </a:p>
        </p:txBody>
      </p:sp>
    </p:spTree>
    <p:extLst>
      <p:ext uri="{BB962C8B-B14F-4D97-AF65-F5344CB8AC3E}">
        <p14:creationId xmlns:p14="http://schemas.microsoft.com/office/powerpoint/2010/main" val="3222389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9845"/>
            <a:ext cx="10515600" cy="1325563"/>
          </a:xfrm>
        </p:spPr>
        <p:txBody>
          <a:bodyPr/>
          <a:lstStyle/>
          <a:p>
            <a:r>
              <a:rPr lang="pt-BR" altLang="zh-CN" dirty="0" smtClean="0"/>
              <a:t>abstract</a:t>
            </a:r>
            <a:endParaRPr lang="zh-CN" altLang="en-US" dirty="0"/>
          </a:p>
        </p:txBody>
      </p:sp>
      <p:sp>
        <p:nvSpPr>
          <p:cNvPr id="3" name="内容占位符 2"/>
          <p:cNvSpPr>
            <a:spLocks noGrp="1"/>
          </p:cNvSpPr>
          <p:nvPr>
            <p:ph idx="1"/>
          </p:nvPr>
        </p:nvSpPr>
        <p:spPr>
          <a:xfrm>
            <a:off x="838200" y="1234440"/>
            <a:ext cx="10515600" cy="5074920"/>
          </a:xfrm>
        </p:spPr>
        <p:txBody>
          <a:bodyPr>
            <a:noAutofit/>
          </a:bodyPr>
          <a:lstStyle/>
          <a:p>
            <a:pPr marL="0" indent="0" algn="just">
              <a:lnSpc>
                <a:spcPct val="150000"/>
              </a:lnSpc>
              <a:buNone/>
            </a:pPr>
            <a:r>
              <a:rPr lang="zh-CN" altLang="en-US" sz="2000" dirty="0" smtClean="0">
                <a:latin typeface="Times New Roman" panose="02020603050405020304" pitchFamily="18" charset="0"/>
                <a:cs typeface="Times New Roman" panose="02020603050405020304" pitchFamily="18" charset="0"/>
              </a:rPr>
              <a:t>研究结论：</a:t>
            </a:r>
            <a:r>
              <a:rPr lang="en-US" altLang="zh-CN" sz="2000" dirty="0" smtClean="0">
                <a:latin typeface="Times New Roman" panose="02020603050405020304" pitchFamily="18" charset="0"/>
                <a:cs typeface="Times New Roman" panose="02020603050405020304" pitchFamily="18" charset="0"/>
              </a:rPr>
              <a:t>There </a:t>
            </a:r>
            <a:r>
              <a:rPr lang="en-US" altLang="zh-CN" sz="2000" dirty="0">
                <a:latin typeface="Times New Roman" panose="02020603050405020304" pitchFamily="18" charset="0"/>
                <a:cs typeface="Times New Roman" panose="02020603050405020304" pitchFamily="18" charset="0"/>
              </a:rPr>
              <a:t>was a </a:t>
            </a:r>
            <a:r>
              <a:rPr lang="en-US" altLang="zh-CN" sz="2000" b="1" dirty="0">
                <a:latin typeface="Times New Roman" panose="02020603050405020304" pitchFamily="18" charset="0"/>
                <a:cs typeface="Times New Roman" panose="02020603050405020304" pitchFamily="18" charset="0"/>
              </a:rPr>
              <a:t>significant increase</a:t>
            </a:r>
            <a:r>
              <a:rPr lang="en-US" altLang="zh-CN" sz="2000" dirty="0">
                <a:latin typeface="Times New Roman" panose="02020603050405020304" pitchFamily="18" charset="0"/>
                <a:cs typeface="Times New Roman" panose="02020603050405020304" pitchFamily="18" charset="0"/>
              </a:rPr>
              <a:t> in the </a:t>
            </a:r>
            <a:r>
              <a:rPr lang="en-US" altLang="zh-CN" sz="2000" b="1" dirty="0">
                <a:latin typeface="Times New Roman" panose="02020603050405020304" pitchFamily="18" charset="0"/>
                <a:cs typeface="Times New Roman" panose="02020603050405020304" pitchFamily="18" charset="0"/>
              </a:rPr>
              <a:t>quality</a:t>
            </a:r>
            <a:r>
              <a:rPr lang="en-US" altLang="zh-CN" sz="2000" dirty="0">
                <a:latin typeface="Times New Roman" panose="02020603050405020304" pitchFamily="18" charset="0"/>
                <a:cs typeface="Times New Roman" panose="02020603050405020304" pitchFamily="18" charset="0"/>
              </a:rPr>
              <a:t> of interaction and participation from the beginning of the term to the end of term. It is suggested that the </a:t>
            </a:r>
            <a:r>
              <a:rPr lang="en-US" altLang="zh-CN" sz="2000" b="1" dirty="0">
                <a:latin typeface="Times New Roman" panose="02020603050405020304" pitchFamily="18" charset="0"/>
                <a:cs typeface="Times New Roman" panose="02020603050405020304" pitchFamily="18" charset="0"/>
              </a:rPr>
              <a:t>14-week knowledge building process contributed to learning</a:t>
            </a:r>
            <a:r>
              <a:rPr lang="en-US" altLang="zh-CN" sz="2000" dirty="0">
                <a:latin typeface="Times New Roman" panose="02020603050405020304" pitchFamily="18" charset="0"/>
                <a:cs typeface="Times New Roman" panose="02020603050405020304" pitchFamily="18" charset="0"/>
              </a:rPr>
              <a:t>. It was found that there was a </a:t>
            </a:r>
            <a:r>
              <a:rPr lang="en-US" altLang="zh-CN" sz="2000" b="1" dirty="0">
                <a:latin typeface="Times New Roman" panose="02020603050405020304" pitchFamily="18" charset="0"/>
                <a:cs typeface="Times New Roman" panose="02020603050405020304" pitchFamily="18" charset="0"/>
              </a:rPr>
              <a:t>significant relation </a:t>
            </a:r>
            <a:r>
              <a:rPr lang="en-US" altLang="zh-CN" sz="2000" dirty="0">
                <a:latin typeface="Times New Roman" panose="02020603050405020304" pitchFamily="18" charset="0"/>
                <a:cs typeface="Times New Roman" panose="02020603050405020304" pitchFamily="18" charset="0"/>
              </a:rPr>
              <a:t>between the </a:t>
            </a:r>
            <a:r>
              <a:rPr lang="en-US" altLang="zh-CN" sz="2000" b="1" dirty="0">
                <a:latin typeface="Times New Roman" panose="02020603050405020304" pitchFamily="18" charset="0"/>
                <a:cs typeface="Times New Roman" panose="02020603050405020304" pitchFamily="18" charset="0"/>
              </a:rPr>
              <a:t>use of opinion building and expressing forms and the creation and build-on</a:t>
            </a:r>
            <a:r>
              <a:rPr lang="en-US" altLang="zh-CN" sz="2000" dirty="0">
                <a:latin typeface="Times New Roman" panose="02020603050405020304" pitchFamily="18" charset="0"/>
                <a:cs typeface="Times New Roman" panose="02020603050405020304" pitchFamily="18" charset="0"/>
              </a:rPr>
              <a:t> of notes by the students. Results show that the course offered in an online collaborative knowledge building environment contributed </a:t>
            </a:r>
            <a:r>
              <a:rPr lang="en-US" altLang="zh-CN" sz="2000" b="1" dirty="0">
                <a:latin typeface="Times New Roman" panose="02020603050405020304" pitchFamily="18" charset="0"/>
                <a:cs typeface="Times New Roman" panose="02020603050405020304" pitchFamily="18" charset="0"/>
              </a:rPr>
              <a:t>to opinion building and expression, the quantity, content and quality of interaction and participation, and thus the learning of students</a:t>
            </a:r>
            <a:r>
              <a:rPr lang="en-US" altLang="zh-CN" sz="2000" dirty="0">
                <a:latin typeface="Times New Roman" panose="02020603050405020304" pitchFamily="18" charset="0"/>
                <a:cs typeface="Times New Roman" panose="02020603050405020304" pitchFamily="18" charset="0"/>
              </a:rPr>
              <a:t>. </a:t>
            </a:r>
            <a:endParaRPr lang="zh-CN"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39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lang="zh-CN" altLang="en-US" dirty="0"/>
          </a:p>
        </p:txBody>
      </p:sp>
      <p:sp>
        <p:nvSpPr>
          <p:cNvPr id="3" name="内容占位符 2"/>
          <p:cNvSpPr>
            <a:spLocks noGrp="1"/>
          </p:cNvSpPr>
          <p:nvPr>
            <p:ph idx="1"/>
          </p:nvPr>
        </p:nvSpPr>
        <p:spPr>
          <a:xfrm>
            <a:off x="838200" y="1825626"/>
            <a:ext cx="10515600" cy="1115694"/>
          </a:xfrm>
        </p:spPr>
        <p:txBody>
          <a:bodyPr>
            <a:normAutofit fontScale="92500" lnSpcReduction="10000"/>
          </a:bodyPr>
          <a:lstStyle/>
          <a:p>
            <a:pPr marL="0" indent="0" algn="just">
              <a:buNone/>
            </a:pPr>
            <a:r>
              <a:rPr lang="en-US" altLang="zh-CN" sz="2400" dirty="0">
                <a:latin typeface="Times New Roman" panose="02020603050405020304" pitchFamily="18" charset="0"/>
                <a:cs typeface="Times New Roman" panose="02020603050405020304" pitchFamily="18" charset="0"/>
              </a:rPr>
              <a:t>The aim is thus for the created knowledge structures to contribute to the learning process. </a:t>
            </a:r>
            <a:r>
              <a:rPr lang="zh-CN" altLang="zh-CN" sz="2400" dirty="0" smtClean="0">
                <a:latin typeface="Times New Roman" panose="02020603050405020304" pitchFamily="18" charset="0"/>
                <a:cs typeface="Times New Roman" panose="02020603050405020304" pitchFamily="18" charset="0"/>
              </a:rPr>
              <a:t>知识</a:t>
            </a:r>
            <a:r>
              <a:rPr lang="zh-CN" altLang="zh-CN" sz="2400" dirty="0">
                <a:latin typeface="Times New Roman" panose="02020603050405020304" pitchFamily="18" charset="0"/>
                <a:cs typeface="Times New Roman" panose="02020603050405020304" pitchFamily="18" charset="0"/>
              </a:rPr>
              <a:t>建构的目标是为创建知识结构，以帮助学习过程。</a:t>
            </a:r>
            <a:r>
              <a:rPr lang="en-US" altLang="zh-CN" sz="2400" dirty="0">
                <a:latin typeface="Times New Roman" panose="02020603050405020304" pitchFamily="18" charset="0"/>
                <a:cs typeface="Times New Roman" panose="02020603050405020304" pitchFamily="18" charset="0"/>
              </a:rPr>
              <a:t>In that sense, there is a close relationship between learning and knowledge building</a:t>
            </a:r>
            <a:r>
              <a:rPr lang="en-US" altLang="zh-CN" sz="2400" dirty="0" smtClean="0">
                <a:latin typeface="Times New Roman" panose="02020603050405020304" pitchFamily="18" charset="0"/>
                <a:cs typeface="Times New Roman" panose="02020603050405020304" pitchFamily="18" charset="0"/>
              </a:rPr>
              <a:t>. </a:t>
            </a:r>
            <a:endParaRPr lang="zh-CN" altLang="zh-CN" sz="2400" dirty="0">
              <a:latin typeface="Times New Roman" panose="02020603050405020304" pitchFamily="18" charset="0"/>
              <a:cs typeface="Times New Roman" panose="02020603050405020304" pitchFamily="18" charset="0"/>
            </a:endParaRPr>
          </a:p>
        </p:txBody>
      </p:sp>
      <p:sp>
        <p:nvSpPr>
          <p:cNvPr id="4" name="矩形 3"/>
          <p:cNvSpPr/>
          <p:nvPr/>
        </p:nvSpPr>
        <p:spPr>
          <a:xfrm>
            <a:off x="838200" y="3126055"/>
            <a:ext cx="10515600" cy="2308324"/>
          </a:xfrm>
          <a:prstGeom prst="rect">
            <a:avLst/>
          </a:prstGeom>
        </p:spPr>
        <p:txBody>
          <a:bodyPr wrap="square">
            <a:spAutoFit/>
          </a:bodyPr>
          <a:lstStyle/>
          <a:p>
            <a:pPr algn="just"/>
            <a:r>
              <a:rPr lang="en-US" altLang="zh-CN" sz="2400" dirty="0" smtClean="0">
                <a:latin typeface="Times New Roman" panose="02020603050405020304" pitchFamily="18" charset="0"/>
                <a:cs typeface="Times New Roman" panose="02020603050405020304" pitchFamily="18" charset="0"/>
              </a:rPr>
              <a:t>Interaction and participation can be described as a process in which a mediator plays an important role between learners for the joint structuring of different opinions or common perspectives in the knowledge building process (Hong &amp; Sullivan, 2009; Sing &amp; </a:t>
            </a:r>
            <a:r>
              <a:rPr lang="en-US" altLang="zh-CN" sz="2400" dirty="0" err="1" smtClean="0">
                <a:latin typeface="Times New Roman" panose="02020603050405020304" pitchFamily="18" charset="0"/>
                <a:cs typeface="Times New Roman" panose="02020603050405020304" pitchFamily="18" charset="0"/>
              </a:rPr>
              <a:t>Khine</a:t>
            </a:r>
            <a:r>
              <a:rPr lang="en-US" altLang="zh-CN" sz="2400" dirty="0" smtClean="0">
                <a:latin typeface="Times New Roman" panose="02020603050405020304" pitchFamily="18" charset="0"/>
                <a:cs typeface="Times New Roman" panose="02020603050405020304" pitchFamily="18" charset="0"/>
              </a:rPr>
              <a:t>, 2006). </a:t>
            </a:r>
            <a:r>
              <a:rPr lang="zh-CN" altLang="zh-CN" sz="2400" dirty="0" smtClean="0">
                <a:latin typeface="Times New Roman" panose="02020603050405020304" pitchFamily="18" charset="0"/>
                <a:cs typeface="Times New Roman" panose="02020603050405020304" pitchFamily="18" charset="0"/>
              </a:rPr>
              <a:t>互动和参与可以被描述为一个过程，在这个过程中，学习者之间的中间人（协调者）起重要作用，中间人能够在知识建构过程中将不同意见或共同的观点联接起来。</a:t>
            </a:r>
            <a:endParaRPr lang="zh-CN"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01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lang="zh-CN" altLang="en-US" dirty="0"/>
          </a:p>
        </p:txBody>
      </p:sp>
      <p:sp>
        <p:nvSpPr>
          <p:cNvPr id="3" name="内容占位符 2"/>
          <p:cNvSpPr>
            <a:spLocks noGrp="1"/>
          </p:cNvSpPr>
          <p:nvPr>
            <p:ph idx="1"/>
          </p:nvPr>
        </p:nvSpPr>
        <p:spPr>
          <a:xfrm>
            <a:off x="838200" y="1657985"/>
            <a:ext cx="10515600" cy="2456815"/>
          </a:xfrm>
        </p:spPr>
        <p:txBody>
          <a:bodyPr>
            <a:normAutofit/>
          </a:bodyPr>
          <a:lstStyle/>
          <a:p>
            <a:pPr marL="0" indent="0" algn="just">
              <a:buNone/>
            </a:pPr>
            <a:r>
              <a:rPr lang="en-US" altLang="zh-CN" dirty="0"/>
              <a:t>The ability to suggest different opinions in a collaborative and social way, to profoundly discuss these opinions and to develop the opinions by allowing for knowledge building can be considered </a:t>
            </a:r>
            <a:r>
              <a:rPr lang="en-US" altLang="zh-CN" b="1" dirty="0"/>
              <a:t>difficult</a:t>
            </a:r>
            <a:r>
              <a:rPr lang="en-US" altLang="zh-CN" dirty="0"/>
              <a:t>. This </a:t>
            </a:r>
            <a:r>
              <a:rPr lang="en-US" altLang="zh-CN" b="1" dirty="0"/>
              <a:t>challenge</a:t>
            </a:r>
            <a:r>
              <a:rPr lang="en-US" altLang="zh-CN" dirty="0"/>
              <a:t> entails the necessity of examining the relationship among interaction, participation and learning in online collaborative learning environments (Naranjo, </a:t>
            </a:r>
            <a:r>
              <a:rPr lang="en-US" altLang="zh-CN" dirty="0" err="1"/>
              <a:t>Onrubia</a:t>
            </a:r>
            <a:r>
              <a:rPr lang="en-US" altLang="zh-CN" dirty="0"/>
              <a:t>, &amp; </a:t>
            </a:r>
            <a:r>
              <a:rPr lang="en-US" altLang="zh-CN" dirty="0" err="1"/>
              <a:t>Segu_es</a:t>
            </a:r>
            <a:r>
              <a:rPr lang="en-US" altLang="zh-CN" dirty="0"/>
              <a:t>, 2012). It is believed that knowledge building can be investigated in a multi-dimensional manner by considering interaction and participation together. </a:t>
            </a:r>
            <a:endParaRPr lang="zh-CN" altLang="zh-CN" dirty="0"/>
          </a:p>
        </p:txBody>
      </p:sp>
      <p:sp>
        <p:nvSpPr>
          <p:cNvPr id="4" name="矩形 3"/>
          <p:cNvSpPr/>
          <p:nvPr/>
        </p:nvSpPr>
        <p:spPr>
          <a:xfrm>
            <a:off x="838200" y="4268152"/>
            <a:ext cx="10515600" cy="1569660"/>
          </a:xfrm>
          <a:prstGeom prst="rect">
            <a:avLst/>
          </a:prstGeom>
        </p:spPr>
        <p:txBody>
          <a:bodyPr wrap="square">
            <a:spAutoFit/>
          </a:bodyPr>
          <a:lstStyle/>
          <a:p>
            <a:r>
              <a:rPr lang="zh-CN" altLang="zh-CN" sz="2400" dirty="0" smtClean="0">
                <a:latin typeface="宋体" panose="02010600030101010101" pitchFamily="2" charset="-122"/>
                <a:ea typeface="宋体" panose="02010600030101010101" pitchFamily="2" charset="-122"/>
              </a:rPr>
              <a:t>以合作和社会化的方式提出不同意见的能力，深入讨论这些意见，并通过构建知识而发展这些观点被认为是困难的。这个挑战使得验证互动、参与和在线协作学习环境中的学习之间的关系是非常必要的。人们认为，通过考虑互动和参与，可以从多种维度上探究知识建构。</a:t>
            </a:r>
            <a:endParaRPr lang="zh-CN" altLang="zh-CN"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67051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lang="zh-CN" altLang="en-US" dirty="0"/>
          </a:p>
        </p:txBody>
      </p:sp>
      <p:sp>
        <p:nvSpPr>
          <p:cNvPr id="3" name="内容占位符 2"/>
          <p:cNvSpPr>
            <a:spLocks noGrp="1"/>
          </p:cNvSpPr>
          <p:nvPr>
            <p:ph idx="1"/>
          </p:nvPr>
        </p:nvSpPr>
        <p:spPr>
          <a:xfrm>
            <a:off x="838200" y="1825625"/>
            <a:ext cx="10515600" cy="3066415"/>
          </a:xfrm>
        </p:spPr>
        <p:txBody>
          <a:bodyPr>
            <a:normAutofit/>
          </a:bodyPr>
          <a:lstStyle/>
          <a:p>
            <a:r>
              <a:rPr lang="en-US" altLang="zh-CN" dirty="0">
                <a:latin typeface="Times New Roman" panose="02020603050405020304" pitchFamily="18" charset="0"/>
                <a:cs typeface="Times New Roman" panose="02020603050405020304" pitchFamily="18" charset="0"/>
              </a:rPr>
              <a:t>The literature on online collaborative learning environments focuses mainly on the quantity of interaction and participation, while there have been a limited number of analyses on the quality of interaction and participation</a:t>
            </a:r>
            <a:r>
              <a:rPr lang="en-US" altLang="zh-CN" dirty="0" smtClean="0">
                <a:latin typeface="Times New Roman" panose="02020603050405020304" pitchFamily="18" charset="0"/>
                <a:cs typeface="Times New Roman" panose="02020603050405020304" pitchFamily="18" charset="0"/>
              </a:rPr>
              <a:t>.</a:t>
            </a:r>
          </a:p>
          <a:p>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present study focuses on the content, quantity and quality of interaction and participation in knowledge building processes occurring within online collaborative learning environments. </a:t>
            </a:r>
            <a:endParaRPr lang="zh-CN" altLang="zh-CN" dirty="0">
              <a:latin typeface="Times New Roman" panose="02020603050405020304" pitchFamily="18" charset="0"/>
              <a:cs typeface="Times New Roman" panose="02020603050405020304" pitchFamily="18" charset="0"/>
            </a:endParaRPr>
          </a:p>
        </p:txBody>
      </p:sp>
      <p:sp>
        <p:nvSpPr>
          <p:cNvPr id="5" name="矩形 4"/>
          <p:cNvSpPr/>
          <p:nvPr/>
        </p:nvSpPr>
        <p:spPr>
          <a:xfrm>
            <a:off x="1097280" y="3947160"/>
            <a:ext cx="10256520" cy="1938992"/>
          </a:xfrm>
          <a:prstGeom prst="rect">
            <a:avLst/>
          </a:prstGeom>
        </p:spPr>
        <p:txBody>
          <a:bodyPr wrap="square">
            <a:spAutoFit/>
          </a:bodyPr>
          <a:lstStyle/>
          <a:p>
            <a:r>
              <a:rPr lang="zh-CN" altLang="zh-CN" sz="2400" dirty="0" smtClean="0">
                <a:latin typeface="宋体" panose="02010600030101010101" pitchFamily="2" charset="-122"/>
                <a:ea typeface="宋体" panose="02010600030101010101" pitchFamily="2" charset="-122"/>
                <a:cs typeface="Times New Roman" panose="02020603050405020304" pitchFamily="18" charset="0"/>
              </a:rPr>
              <a:t>有关在线协作学习环境的文献主要集中在互动和参与的数量上，而关于互动和参与质量的分析比较少。</a:t>
            </a:r>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endParaRPr lang="en-US" altLang="zh-CN" sz="2400" dirty="0" smtClean="0">
              <a:latin typeface="宋体" panose="02010600030101010101" pitchFamily="2" charset="-122"/>
              <a:ea typeface="宋体" panose="02010600030101010101" pitchFamily="2" charset="-122"/>
              <a:cs typeface="Times New Roman" panose="02020603050405020304" pitchFamily="18" charset="0"/>
            </a:endParaRPr>
          </a:p>
          <a:p>
            <a:r>
              <a:rPr lang="zh-CN" altLang="zh-CN" sz="2400" dirty="0" smtClean="0">
                <a:latin typeface="宋体" panose="02010600030101010101" pitchFamily="2" charset="-122"/>
                <a:ea typeface="宋体" panose="02010600030101010101" pitchFamily="2" charset="-122"/>
                <a:cs typeface="Times New Roman" panose="02020603050405020304" pitchFamily="18" charset="0"/>
              </a:rPr>
              <a:t>从这个角度来看，本研究着重于在线协作学习环境中互动和参与知识构建过程的内容、数量和质量。</a:t>
            </a:r>
            <a:endParaRPr lang="zh-CN" altLang="zh-CN" sz="24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0662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Theoretical framework</a:t>
            </a:r>
            <a:endParaRPr lang="zh-CN" altLang="en-US" dirty="0"/>
          </a:p>
        </p:txBody>
      </p:sp>
      <p:sp>
        <p:nvSpPr>
          <p:cNvPr id="3" name="内容占位符 2"/>
          <p:cNvSpPr>
            <a:spLocks noGrp="1"/>
          </p:cNvSpPr>
          <p:nvPr>
            <p:ph idx="1"/>
          </p:nvPr>
        </p:nvSpPr>
        <p:spPr>
          <a:xfrm>
            <a:off x="838200" y="1398905"/>
            <a:ext cx="10515600" cy="3112135"/>
          </a:xfrm>
        </p:spPr>
        <p:txBody>
          <a:bodyPr>
            <a:normAutofit fontScale="92500" lnSpcReduction="10000"/>
          </a:bodyPr>
          <a:lstStyle/>
          <a:p>
            <a:r>
              <a:rPr lang="en-US" altLang="zh-CN" sz="2400" dirty="0" smtClean="0">
                <a:latin typeface="Times New Roman" panose="02020603050405020304" pitchFamily="18" charset="0"/>
                <a:cs typeface="Times New Roman" panose="02020603050405020304" pitchFamily="18" charset="0"/>
              </a:rPr>
              <a:t>Students </a:t>
            </a:r>
            <a:r>
              <a:rPr lang="en-US" altLang="zh-CN" sz="2400" dirty="0">
                <a:latin typeface="Times New Roman" panose="02020603050405020304" pitchFamily="18" charset="0"/>
                <a:cs typeface="Times New Roman" panose="02020603050405020304" pitchFamily="18" charset="0"/>
              </a:rPr>
              <a:t>will respond not only within their own friend groups but to all group members and even other groups to which the students think they can contribute in discussion (Law et al., 2011</a:t>
            </a:r>
            <a:r>
              <a:rPr lang="en-US" altLang="zh-CN" sz="2400" dirty="0" smtClean="0">
                <a:latin typeface="Times New Roman" panose="02020603050405020304" pitchFamily="18" charset="0"/>
                <a:cs typeface="Times New Roman" panose="02020603050405020304" pitchFamily="18" charset="0"/>
              </a:rPr>
              <a:t>)</a:t>
            </a:r>
          </a:p>
          <a:p>
            <a:r>
              <a:rPr lang="en-US" altLang="zh-CN" sz="2400" dirty="0" smtClean="0">
                <a:latin typeface="Times New Roman" panose="02020603050405020304" pitchFamily="18" charset="0"/>
                <a:cs typeface="Times New Roman" panose="02020603050405020304" pitchFamily="18" charset="0"/>
              </a:rPr>
              <a:t>Students </a:t>
            </a:r>
            <a:r>
              <a:rPr lang="en-US" altLang="zh-CN" sz="2400" dirty="0">
                <a:latin typeface="Times New Roman" panose="02020603050405020304" pitchFamily="18" charset="0"/>
                <a:cs typeface="Times New Roman" panose="02020603050405020304" pitchFamily="18" charset="0"/>
              </a:rPr>
              <a:t>need various features and opportunities that support the knowledge building process (Lee, Chan, &amp; van Aalst, 2006). </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It is observed that “scaffolds” draw the most attention to these features supporting knowledge building (</a:t>
            </a:r>
            <a:r>
              <a:rPr lang="en-US" altLang="zh-CN" sz="2400" dirty="0" err="1">
                <a:latin typeface="Times New Roman" panose="02020603050405020304" pitchFamily="18" charset="0"/>
                <a:cs typeface="Times New Roman" panose="02020603050405020304" pitchFamily="18" charset="0"/>
              </a:rPr>
              <a:t>Scardamalia</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Bransford</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Kozma</a:t>
            </a:r>
            <a:r>
              <a:rPr lang="en-US" altLang="zh-CN" sz="2400" dirty="0">
                <a:latin typeface="Times New Roman" panose="02020603050405020304" pitchFamily="18" charset="0"/>
                <a:cs typeface="Times New Roman" panose="02020603050405020304" pitchFamily="18" charset="0"/>
              </a:rPr>
              <a:t>, &amp; </a:t>
            </a:r>
            <a:r>
              <a:rPr lang="en-US" altLang="zh-CN" sz="2400" dirty="0" err="1">
                <a:latin typeface="Times New Roman" panose="02020603050405020304" pitchFamily="18" charset="0"/>
                <a:cs typeface="Times New Roman" panose="02020603050405020304" pitchFamily="18" charset="0"/>
              </a:rPr>
              <a:t>Quellmalz</a:t>
            </a:r>
            <a:r>
              <a:rPr lang="en-US" altLang="zh-CN" sz="2400" dirty="0">
                <a:latin typeface="Times New Roman" panose="02020603050405020304" pitchFamily="18" charset="0"/>
                <a:cs typeface="Times New Roman" panose="02020603050405020304" pitchFamily="18" charset="0"/>
              </a:rPr>
              <a:t>, 2012). </a:t>
            </a:r>
            <a:endParaRPr lang="zh-CN" altLang="zh-CN" sz="2400" dirty="0">
              <a:latin typeface="Times New Roman" panose="02020603050405020304" pitchFamily="18" charset="0"/>
              <a:cs typeface="Times New Roman" panose="02020603050405020304" pitchFamily="18" charset="0"/>
            </a:endParaRPr>
          </a:p>
        </p:txBody>
      </p:sp>
      <p:sp>
        <p:nvSpPr>
          <p:cNvPr id="4" name="矩形 3"/>
          <p:cNvSpPr/>
          <p:nvPr/>
        </p:nvSpPr>
        <p:spPr>
          <a:xfrm>
            <a:off x="1005840" y="4360545"/>
            <a:ext cx="10347960" cy="2308324"/>
          </a:xfrm>
          <a:prstGeom prst="rect">
            <a:avLst/>
          </a:prstGeom>
        </p:spPr>
        <p:txBody>
          <a:bodyPr wrap="square">
            <a:spAutoFit/>
          </a:bodyPr>
          <a:lstStyle/>
          <a:p>
            <a:pPr algn="just">
              <a:lnSpc>
                <a:spcPct val="150000"/>
              </a:lnSpc>
              <a:spcAft>
                <a:spcPts val="0"/>
              </a:spcAft>
            </a:pP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学生</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不仅会在自己的朋友群体中作出反应，而且会对</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所有</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群体</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成员</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甚至</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其他</a:t>
            </a:r>
            <a:r>
              <a:rPr lang="zh-CN" altLang="en-US" sz="2400" kern="100" dirty="0" smtClean="0">
                <a:latin typeface="宋体" panose="02010600030101010101" pitchFamily="2" charset="-122"/>
                <a:ea typeface="宋体" panose="02010600030101010101" pitchFamily="2" charset="-122"/>
                <a:cs typeface="Times New Roman" panose="02020603050405020304" pitchFamily="18" charset="0"/>
              </a:rPr>
              <a:t>群体成员做出反应，</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学生认为</a:t>
            </a:r>
            <a:r>
              <a:rPr lang="zh-CN" altLang="en-US" sz="2400" kern="100" dirty="0" smtClean="0">
                <a:latin typeface="宋体" panose="02010600030101010101" pitchFamily="2" charset="-122"/>
                <a:ea typeface="宋体" panose="02010600030101010101" pitchFamily="2" charset="-122"/>
                <a:cs typeface="Times New Roman" panose="02020603050405020304" pitchFamily="18" charset="0"/>
              </a:rPr>
              <a:t>他们</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能</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在讨论中做出</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贡献。</a:t>
            </a:r>
            <a:endPar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学生</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需要支持知识建构过程的各种特征和</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机会。</a:t>
            </a:r>
            <a:endPar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“支架”</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最受关注</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2400" kern="100" dirty="0">
                <a:latin typeface="宋体" panose="02010600030101010101" pitchFamily="2" charset="-122"/>
                <a:ea typeface="宋体" panose="02010600030101010101" pitchFamily="2" charset="-122"/>
                <a:cs typeface="Times New Roman" panose="02020603050405020304" pitchFamily="18" charset="0"/>
              </a:rPr>
              <a:t>它</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支持</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知识</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建构。</a:t>
            </a:r>
            <a:endParaRPr lang="zh-CN" altLang="zh-CN" sz="2400" kern="1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9517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Theoretical framework</a:t>
            </a:r>
            <a:endParaRPr lang="zh-CN" altLang="en-US" dirty="0"/>
          </a:p>
        </p:txBody>
      </p:sp>
      <p:sp>
        <p:nvSpPr>
          <p:cNvPr id="3" name="内容占位符 2"/>
          <p:cNvSpPr>
            <a:spLocks noGrp="1"/>
          </p:cNvSpPr>
          <p:nvPr>
            <p:ph idx="1"/>
          </p:nvPr>
        </p:nvSpPr>
        <p:spPr>
          <a:xfrm>
            <a:off x="838200" y="1417320"/>
            <a:ext cx="10515600" cy="3825240"/>
          </a:xfrm>
        </p:spPr>
        <p:txBody>
          <a:bodyPr>
            <a:normAutofit fontScale="92500"/>
          </a:bodyPr>
          <a:lstStyle/>
          <a:p>
            <a:pPr algn="just"/>
            <a:r>
              <a:rPr lang="en-US" altLang="zh-CN" sz="2400" dirty="0">
                <a:latin typeface="Times New Roman" panose="02020603050405020304" pitchFamily="18" charset="0"/>
                <a:cs typeface="Times New Roman" panose="02020603050405020304" pitchFamily="18" charset="0"/>
              </a:rPr>
              <a:t>Scaffolds </a:t>
            </a:r>
            <a:endParaRPr lang="en-US" altLang="zh-CN" sz="2400" dirty="0" smtClean="0">
              <a:latin typeface="Times New Roman" panose="02020603050405020304" pitchFamily="18" charset="0"/>
              <a:cs typeface="Times New Roman" panose="02020603050405020304" pitchFamily="18" charset="0"/>
            </a:endParaRPr>
          </a:p>
          <a:p>
            <a:pPr marL="0" indent="0" algn="just">
              <a:buNone/>
            </a:pPr>
            <a:r>
              <a:rPr lang="en-US" altLang="zh-CN" sz="2400" dirty="0" smtClean="0">
                <a:latin typeface="Times New Roman" panose="02020603050405020304" pitchFamily="18" charset="0"/>
                <a:cs typeface="Times New Roman" panose="02020603050405020304" pitchFamily="18" charset="0"/>
              </a:rPr>
              <a:t>Scaffolds </a:t>
            </a:r>
            <a:r>
              <a:rPr lang="en-US" altLang="zh-CN" sz="2400" dirty="0">
                <a:latin typeface="Times New Roman" panose="02020603050405020304" pitchFamily="18" charset="0"/>
                <a:cs typeface="Times New Roman" panose="02020603050405020304" pitchFamily="18" charset="0"/>
              </a:rPr>
              <a:t>are one type of knowledge building support features that students can use to form and discuss their own opinions in the knowledge building process (Law et al., 2011). The use of scaffolds to reflect students' socio-cognitive (</a:t>
            </a:r>
            <a:r>
              <a:rPr lang="en-US" altLang="zh-CN" sz="2400" dirty="0" err="1">
                <a:latin typeface="Times New Roman" panose="02020603050405020304" pitchFamily="18" charset="0"/>
                <a:cs typeface="Times New Roman" panose="02020603050405020304" pitchFamily="18" charset="0"/>
              </a:rPr>
              <a:t>Scardamalia</a:t>
            </a:r>
            <a:r>
              <a:rPr lang="en-US" altLang="zh-CN" sz="2400" dirty="0">
                <a:latin typeface="Times New Roman" panose="02020603050405020304" pitchFamily="18" charset="0"/>
                <a:cs typeface="Times New Roman" panose="02020603050405020304" pitchFamily="18" charset="0"/>
              </a:rPr>
              <a:t>, 2002) and socio-metacognitive (Law, 2005) responsibilities is accepted as an important indicator of the knowledge building process in the literature. Scaffolds are considered important because they help students easily convey their opinions to themselves and group members. </a:t>
            </a:r>
            <a:endParaRPr lang="en-US" altLang="zh-CN" sz="2400" dirty="0" smtClean="0">
              <a:latin typeface="Times New Roman" panose="02020603050405020304" pitchFamily="18" charset="0"/>
              <a:cs typeface="Times New Roman" panose="02020603050405020304" pitchFamily="18" charset="0"/>
            </a:endParaRPr>
          </a:p>
          <a:p>
            <a:pPr marL="0" indent="0" algn="just">
              <a:buNone/>
            </a:pPr>
            <a:r>
              <a:rPr lang="en-US" altLang="zh-CN" sz="2400" dirty="0">
                <a:latin typeface="Times New Roman" panose="02020603050405020304" pitchFamily="18" charset="0"/>
                <a:cs typeface="Times New Roman" panose="02020603050405020304" pitchFamily="18" charset="0"/>
              </a:rPr>
              <a:t>S</a:t>
            </a:r>
            <a:r>
              <a:rPr lang="en-US" altLang="zh-CN" sz="2400" dirty="0" smtClean="0">
                <a:latin typeface="Times New Roman" panose="02020603050405020304" pitchFamily="18" charset="0"/>
                <a:cs typeface="Times New Roman" panose="02020603050405020304" pitchFamily="18" charset="0"/>
              </a:rPr>
              <a:t>caffolds </a:t>
            </a:r>
            <a:r>
              <a:rPr lang="en-US" altLang="zh-CN" sz="2400" dirty="0">
                <a:latin typeface="Times New Roman" panose="02020603050405020304" pitchFamily="18" charset="0"/>
                <a:cs typeface="Times New Roman" panose="02020603050405020304" pitchFamily="18" charset="0"/>
              </a:rPr>
              <a:t>are </a:t>
            </a:r>
            <a:r>
              <a:rPr lang="en-US" altLang="zh-CN" sz="2400" dirty="0" smtClean="0">
                <a:latin typeface="Times New Roman" panose="02020603050405020304" pitchFamily="18" charset="0"/>
                <a:cs typeface="Times New Roman" panose="02020603050405020304" pitchFamily="18" charset="0"/>
              </a:rPr>
              <a:t>important in </a:t>
            </a:r>
            <a:r>
              <a:rPr lang="en-US" altLang="zh-CN" sz="2400" dirty="0">
                <a:latin typeface="Times New Roman" panose="02020603050405020304" pitchFamily="18" charset="0"/>
                <a:cs typeface="Times New Roman" panose="02020603050405020304" pitchFamily="18" charset="0"/>
              </a:rPr>
              <a:t>the online collaborative knowledge building process.</a:t>
            </a:r>
            <a:endParaRPr lang="zh-CN" altLang="zh-CN" sz="2400" dirty="0">
              <a:latin typeface="Times New Roman" panose="02020603050405020304" pitchFamily="18" charset="0"/>
              <a:cs typeface="Times New Roman" panose="02020603050405020304" pitchFamily="18" charset="0"/>
            </a:endParaRPr>
          </a:p>
        </p:txBody>
      </p:sp>
      <p:sp>
        <p:nvSpPr>
          <p:cNvPr id="4" name="矩形 3"/>
          <p:cNvSpPr/>
          <p:nvPr/>
        </p:nvSpPr>
        <p:spPr>
          <a:xfrm>
            <a:off x="838200" y="4832985"/>
            <a:ext cx="10515600" cy="1667764"/>
          </a:xfrm>
          <a:prstGeom prst="rect">
            <a:avLst/>
          </a:prstGeom>
        </p:spPr>
        <p:txBody>
          <a:bodyPr wrap="square">
            <a:spAutoFit/>
          </a:bodyPr>
          <a:lstStyle/>
          <a:p>
            <a:pPr algn="just">
              <a:lnSpc>
                <a:spcPct val="150000"/>
              </a:lnSpc>
              <a:spcAft>
                <a:spcPts val="0"/>
              </a:spcAft>
            </a:pPr>
            <a:r>
              <a:rPr lang="zh-CN" altLang="en-US" sz="2400" kern="100" dirty="0" smtClean="0">
                <a:latin typeface="宋体" panose="02010600030101010101" pitchFamily="2" charset="-122"/>
                <a:ea typeface="宋体" panose="02010600030101010101" pitchFamily="2" charset="-122"/>
                <a:cs typeface="Times New Roman" panose="02020603050405020304" pitchFamily="18" charset="0"/>
              </a:rPr>
              <a:t>支架支持学生形成和讨论他们的观点。支架的使用是知识建构的一个重要指标。支架能够帮助学生轻松地表达自己的观点。在在线协作学习环境中支架是非常重要的。</a:t>
            </a:r>
            <a:endParaRPr lang="zh-CN" altLang="zh-CN" sz="2400" kern="1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88242362"/>
      </p:ext>
    </p:extLst>
  </p:cSld>
  <p:clrMapOvr>
    <a:masterClrMapping/>
  </p:clrMapOvr>
</p:sld>
</file>

<file path=ppt/theme/theme1.xml><?xml version="1.0" encoding="utf-8"?>
<a:theme xmlns:a="http://schemas.openxmlformats.org/drawingml/2006/main" name="A000120140530A99PPBG">
  <a:themeElements>
    <a:clrScheme name="自定义 1">
      <a:dk1>
        <a:srgbClr val="47494B"/>
      </a:dk1>
      <a:lt1>
        <a:srgbClr val="FFFFFF"/>
      </a:lt1>
      <a:dk2>
        <a:srgbClr val="454749"/>
      </a:dk2>
      <a:lt2>
        <a:srgbClr val="FFFFFF"/>
      </a:lt2>
      <a:accent1>
        <a:srgbClr val="938DBC"/>
      </a:accent1>
      <a:accent2>
        <a:srgbClr val="5D82AF"/>
      </a:accent2>
      <a:accent3>
        <a:srgbClr val="95AEC0"/>
      </a:accent3>
      <a:accent4>
        <a:srgbClr val="9D9394"/>
      </a:accent4>
      <a:accent5>
        <a:srgbClr val="84ADE4"/>
      </a:accent5>
      <a:accent6>
        <a:srgbClr val="FFC000"/>
      </a:accent6>
      <a:hlink>
        <a:srgbClr val="00B0F0"/>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A000120140627A41KPBG</Template>
  <TotalTime>452</TotalTime>
  <Words>2722</Words>
  <Application>Microsoft Office PowerPoint</Application>
  <PresentationFormat>宽屏</PresentationFormat>
  <Paragraphs>135</Paragraphs>
  <Slides>31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宋体</vt:lpstr>
      <vt:lpstr>微软雅黑</vt:lpstr>
      <vt:lpstr>幼圆</vt:lpstr>
      <vt:lpstr>Aharoni</vt:lpstr>
      <vt:lpstr>Arial</vt:lpstr>
      <vt:lpstr>Arial Black</vt:lpstr>
      <vt:lpstr>Times New Roman</vt:lpstr>
      <vt:lpstr>Wingdings</vt:lpstr>
      <vt:lpstr>Wingdings 2</vt:lpstr>
      <vt:lpstr>A000120140530A99PPBG</vt:lpstr>
      <vt:lpstr>Knowledge building and the quantity, content and quality of the interaction and participation of students in an online collaborative learning environment 知识建构与学生在线协作学习环境中交互和参与的数量、内容及质量 </vt:lpstr>
      <vt:lpstr>Outline</vt:lpstr>
      <vt:lpstr>abstract</vt:lpstr>
      <vt:lpstr>abstract</vt:lpstr>
      <vt:lpstr>Introduction</vt:lpstr>
      <vt:lpstr>Introduction</vt:lpstr>
      <vt:lpstr>Introduction</vt:lpstr>
      <vt:lpstr>Theoretical framework</vt:lpstr>
      <vt:lpstr>Theoretical framework</vt:lpstr>
      <vt:lpstr>Theoretical framework</vt:lpstr>
      <vt:lpstr>Theoretical framework</vt:lpstr>
      <vt:lpstr>Theoretical framework</vt:lpstr>
      <vt:lpstr>Purpose of the study</vt:lpstr>
      <vt:lpstr>Purpose of the study</vt:lpstr>
      <vt:lpstr>Methods</vt:lpstr>
      <vt:lpstr>Methods</vt:lpstr>
      <vt:lpstr>Methods</vt:lpstr>
      <vt:lpstr>Methods</vt:lpstr>
      <vt:lpstr>Methods</vt:lpstr>
      <vt:lpstr>Methods</vt:lpstr>
      <vt:lpstr>Methods</vt:lpstr>
      <vt:lpstr>Methods</vt:lpstr>
      <vt:lpstr>Methods</vt:lpstr>
      <vt:lpstr>Results and discussion</vt:lpstr>
      <vt:lpstr>Results and discussion</vt:lpstr>
      <vt:lpstr>Results and discussion</vt:lpstr>
      <vt:lpstr>Results and discussion</vt:lpstr>
      <vt:lpstr>Results and discussion</vt:lpstr>
      <vt:lpstr>Results and discussion</vt:lpstr>
      <vt:lpstr>Conclusion</vt:lpstr>
      <vt:lpstr>Conclusion and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building and the quantity, content and quality of the interaction and participation of students in an online collaborative learning environment</dc:title>
  <dc:creator>徐杰</dc:creator>
  <cp:lastModifiedBy>徐杰</cp:lastModifiedBy>
  <cp:revision>36</cp:revision>
  <dcterms:created xsi:type="dcterms:W3CDTF">2017-06-13T01:30:14Z</dcterms:created>
  <dcterms:modified xsi:type="dcterms:W3CDTF">2017-06-16T11:05:01Z</dcterms:modified>
</cp:coreProperties>
</file>